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</p:sldMasterIdLst>
  <p:notesMasterIdLst>
    <p:notesMasterId r:id="rId10"/>
  </p:notesMasterIdLst>
  <p:sldIdLst>
    <p:sldId id="256" r:id="rId2"/>
    <p:sldId id="257" r:id="rId3"/>
    <p:sldId id="272" r:id="rId4"/>
    <p:sldId id="273" r:id="rId5"/>
    <p:sldId id="261" r:id="rId6"/>
    <p:sldId id="270" r:id="rId7"/>
    <p:sldId id="265" r:id="rId8"/>
    <p:sldId id="271" r:id="rId9"/>
  </p:sldIdLst>
  <p:sldSz cx="5143500" cy="6858000"/>
  <p:notesSz cx="6858000" cy="9144000"/>
  <p:embeddedFontLst>
    <p:embeddedFont>
      <p:font typeface="Trebuchet MS" panose="020B0603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7878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2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1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8685214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4"/>
            <a:ext cx="2971799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8452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898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5388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1"/>
            <a:ext cx="5486400" cy="411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6443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57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757363" y="6356351"/>
            <a:ext cx="1628775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3686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endParaRPr lang="en-US"/>
          </a:p>
          <a:p>
            <a:pPr marL="257175" lvl="1"/>
            <a:endParaRPr lang="en-US"/>
          </a:p>
          <a:p>
            <a:pPr marL="514350" lvl="2"/>
            <a:endParaRPr lang="en-US"/>
          </a:p>
          <a:p>
            <a:pPr marL="771525" lvl="3"/>
            <a:endParaRPr lang="en-US"/>
          </a:p>
          <a:p>
            <a:pPr marL="1028700" lvl="4"/>
            <a:endParaRPr lang="en-US"/>
          </a:p>
          <a:p>
            <a:pPr marL="1285875" lvl="5"/>
            <a:endParaRPr lang="en-US"/>
          </a:p>
          <a:p>
            <a:pPr marL="1543050" lvl="6"/>
            <a:endParaRPr lang="en-US"/>
          </a:p>
          <a:p>
            <a:pPr marL="1800225" lvl="7"/>
            <a:endParaRPr lang="en-US"/>
          </a:p>
          <a:p>
            <a:pPr marL="2057400" lvl="8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257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757363" y="6356351"/>
            <a:ext cx="1628775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686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endParaRPr lang="en-US"/>
          </a:p>
          <a:p>
            <a:pPr marL="257175" lvl="1"/>
            <a:endParaRPr lang="en-US"/>
          </a:p>
          <a:p>
            <a:pPr marL="514350" lvl="2"/>
            <a:endParaRPr lang="en-US"/>
          </a:p>
          <a:p>
            <a:pPr marL="771525" lvl="3"/>
            <a:endParaRPr lang="en-US"/>
          </a:p>
          <a:p>
            <a:pPr marL="1028700" lvl="4"/>
            <a:endParaRPr lang="en-US"/>
          </a:p>
          <a:p>
            <a:pPr marL="1285875" lvl="5"/>
            <a:endParaRPr lang="en-US"/>
          </a:p>
          <a:p>
            <a:pPr marL="1543050" lvl="6"/>
            <a:endParaRPr lang="en-US"/>
          </a:p>
          <a:p>
            <a:pPr marL="1800225" lvl="7"/>
            <a:endParaRPr lang="en-US"/>
          </a:p>
          <a:p>
            <a:pPr marL="2057400" lvl="8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57175" y="274639"/>
            <a:ext cx="462915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57175" y="1600200"/>
            <a:ext cx="462915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lt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rgbClr val="018383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rgbClr val="018383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rgbClr val="018383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rgbClr val="018383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257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757363" y="6356351"/>
            <a:ext cx="1628775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257175" marR="0" lvl="1" indent="0" algn="l" rtl="0">
              <a:spcBef>
                <a:spcPts val="0"/>
              </a:spcBef>
              <a:defRPr/>
            </a:lvl2pPr>
            <a:lvl3pPr marL="514350" marR="0" lvl="2" indent="0" algn="l" rtl="0">
              <a:spcBef>
                <a:spcPts val="0"/>
              </a:spcBef>
              <a:defRPr/>
            </a:lvl3pPr>
            <a:lvl4pPr marL="771525" marR="0" lvl="3" indent="0" algn="l" rtl="0">
              <a:spcBef>
                <a:spcPts val="0"/>
              </a:spcBef>
              <a:defRPr/>
            </a:lvl4pPr>
            <a:lvl5pPr marL="1028700" marR="0" lvl="4" indent="0" algn="l" rtl="0">
              <a:spcBef>
                <a:spcPts val="0"/>
              </a:spcBef>
              <a:defRPr/>
            </a:lvl5pPr>
            <a:lvl6pPr marL="1285875" marR="0" lvl="5" indent="0" algn="l" rtl="0">
              <a:spcBef>
                <a:spcPts val="0"/>
              </a:spcBef>
              <a:defRPr/>
            </a:lvl6pPr>
            <a:lvl7pPr marL="1543050" marR="0" lvl="6" indent="0" algn="l" rtl="0">
              <a:spcBef>
                <a:spcPts val="0"/>
              </a:spcBef>
              <a:defRPr/>
            </a:lvl7pPr>
            <a:lvl8pPr marL="1800225" marR="0" lvl="7" indent="0" algn="l" rtl="0">
              <a:spcBef>
                <a:spcPts val="0"/>
              </a:spcBef>
              <a:defRPr/>
            </a:lvl8pPr>
            <a:lvl9pPr marL="20574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3686176" y="6356351"/>
            <a:ext cx="120014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endParaRPr lang="en-US"/>
          </a:p>
          <a:p>
            <a:pPr marL="257175" lvl="1"/>
            <a:endParaRPr lang="en-US"/>
          </a:p>
          <a:p>
            <a:pPr marL="514350" lvl="2"/>
            <a:endParaRPr lang="en-US"/>
          </a:p>
          <a:p>
            <a:pPr marL="771525" lvl="3"/>
            <a:endParaRPr lang="en-US"/>
          </a:p>
          <a:p>
            <a:pPr marL="1028700" lvl="4"/>
            <a:endParaRPr lang="en-US"/>
          </a:p>
          <a:p>
            <a:pPr marL="1285875" lvl="5"/>
            <a:endParaRPr lang="en-US"/>
          </a:p>
          <a:p>
            <a:pPr marL="1543050" lvl="6"/>
            <a:endParaRPr lang="en-US"/>
          </a:p>
          <a:p>
            <a:pPr marL="1800225" lvl="7"/>
            <a:endParaRPr lang="en-US"/>
          </a:p>
          <a:p>
            <a:pPr marL="2057400" lvl="8"/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85C6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477442" y="2302029"/>
            <a:ext cx="3997002" cy="1516190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85882"/>
              </a:lnSpc>
              <a:buClr>
                <a:schemeClr val="accent6"/>
              </a:buClr>
              <a:buSzPct val="25000"/>
            </a:pPr>
            <a:r>
              <a:rPr lang="en-US" sz="5400" b="1" dirty="0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Leads</a:t>
            </a:r>
          </a:p>
          <a:p>
            <a:pPr>
              <a:lnSpc>
                <a:spcPct val="85882"/>
              </a:lnSpc>
              <a:buClr>
                <a:schemeClr val="accent6"/>
              </a:buClr>
              <a:buSzPct val="25000"/>
            </a:pPr>
            <a:r>
              <a:rPr lang="en-US" sz="5400" b="1" dirty="0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Generation Proposal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3354120" y="904084"/>
            <a:ext cx="999843" cy="155756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 algn="r">
              <a:buSzPct val="25000"/>
            </a:pPr>
            <a:r>
              <a:rPr lang="en-US" dirty="0">
                <a:solidFill>
                  <a:schemeClr val="accent5"/>
                </a:solidFill>
                <a:latin typeface="Trebuchet MS"/>
                <a:ea typeface="Trebuchet MS"/>
                <a:cs typeface="Trebuchet MS"/>
                <a:sym typeface="Trebuchet MS"/>
              </a:rPr>
              <a:t>June,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BAFEEA-B9E7-4C71-9813-7674B4B37786}"/>
              </a:ext>
            </a:extLst>
          </p:cNvPr>
          <p:cNvSpPr txBox="1"/>
          <p:nvPr/>
        </p:nvSpPr>
        <p:spPr>
          <a:xfrm>
            <a:off x="477443" y="5170003"/>
            <a:ext cx="273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Trebuchet MS" panose="020B0603020202020204" pitchFamily="34" charset="0"/>
              </a:rPr>
              <a:t>For [Client]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BC233E-507E-4980-9985-B08697639FFF}"/>
              </a:ext>
            </a:extLst>
          </p:cNvPr>
          <p:cNvSpPr txBox="1"/>
          <p:nvPr/>
        </p:nvSpPr>
        <p:spPr>
          <a:xfrm>
            <a:off x="477442" y="5631668"/>
            <a:ext cx="2737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Trebuchet MS" panose="020B0603020202020204" pitchFamily="34" charset="0"/>
              </a:rPr>
              <a:t>Project Manager: [name]</a:t>
            </a:r>
          </a:p>
        </p:txBody>
      </p:sp>
      <p:pic>
        <p:nvPicPr>
          <p:cNvPr id="1027" name="Picture 3" descr="your-logo">
            <a:extLst>
              <a:ext uri="{FF2B5EF4-FFF2-40B4-BE49-F238E27FC236}">
                <a16:creationId xmlns:a16="http://schemas.microsoft.com/office/drawing/2014/main" id="{26AEB501-6C01-4839-AEBC-079436A8D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42" y="818418"/>
            <a:ext cx="2512661" cy="38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257176" y="178340"/>
            <a:ext cx="4064849" cy="906228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122400"/>
              </a:lnSpc>
              <a:buClr>
                <a:schemeClr val="dk1"/>
              </a:buClr>
              <a:buSzPct val="25000"/>
            </a:pPr>
            <a:r>
              <a:rPr lang="en-US" sz="48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About 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68BB89-DC3C-4737-A2B7-88ADBF0A9678}"/>
              </a:ext>
            </a:extLst>
          </p:cNvPr>
          <p:cNvSpPr txBox="1"/>
          <p:nvPr/>
        </p:nvSpPr>
        <p:spPr>
          <a:xfrm>
            <a:off x="257176" y="1084568"/>
            <a:ext cx="4500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[Provide a brief introduction to you and your company. Explain how you got started, who is on your team, and why you love to do this work.].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FDDCD8-5A5B-46A8-894F-92488B29F313}"/>
              </a:ext>
            </a:extLst>
          </p:cNvPr>
          <p:cNvSpPr/>
          <p:nvPr/>
        </p:nvSpPr>
        <p:spPr>
          <a:xfrm>
            <a:off x="2454569" y="3275112"/>
            <a:ext cx="170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257176" y="178340"/>
            <a:ext cx="4064849" cy="482118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122400"/>
              </a:lnSpc>
              <a:buClr>
                <a:schemeClr val="dk1"/>
              </a:buClr>
              <a:buSzPct val="25000"/>
            </a:pPr>
            <a:r>
              <a:rPr lang="en-US" sz="48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Introduction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257176" y="2337293"/>
            <a:ext cx="4736855" cy="2966227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ABC Event Planning are looking to increase the number of new leads coming into business.</a:t>
            </a:r>
          </a:p>
          <a:p>
            <a:endParaRPr lang="en-US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It’s important to take advantage of the seasonal nature and focus on the most time sensitive sector first.</a:t>
            </a:r>
          </a:p>
          <a:p>
            <a:endParaRPr lang="en-US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</a:rPr>
              <a:t>We’ll be solely using Facebook Ads to target your potential customers.</a:t>
            </a:r>
          </a:p>
          <a:p>
            <a:endParaRPr lang="en-US" dirty="0">
              <a:solidFill>
                <a:srgbClr val="787878"/>
              </a:solidFill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Currently, you’re averaging 7 leads a week, we’ll be looking to increase that to upwards of 30 leads each week.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68BB89-DC3C-4737-A2B7-88ADBF0A9678}"/>
              </a:ext>
            </a:extLst>
          </p:cNvPr>
          <p:cNvSpPr txBox="1"/>
          <p:nvPr/>
        </p:nvSpPr>
        <p:spPr>
          <a:xfrm>
            <a:off x="257176" y="1298820"/>
            <a:ext cx="4475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The main goals is to increase the number of new leads. </a:t>
            </a:r>
          </a:p>
        </p:txBody>
      </p:sp>
    </p:spTree>
    <p:extLst>
      <p:ext uri="{BB962C8B-B14F-4D97-AF65-F5344CB8AC3E}">
        <p14:creationId xmlns:p14="http://schemas.microsoft.com/office/powerpoint/2010/main" val="166864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257176" y="178340"/>
            <a:ext cx="4064849" cy="906228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122400"/>
              </a:lnSpc>
              <a:buClr>
                <a:schemeClr val="dk1"/>
              </a:buClr>
              <a:buSzPct val="25000"/>
            </a:pPr>
            <a:r>
              <a:rPr lang="en-US" sz="48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Overviews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257176" y="1676110"/>
            <a:ext cx="4736855" cy="4613300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r>
              <a:rPr lang="en-US" b="1" dirty="0">
                <a:solidFill>
                  <a:srgbClr val="787878"/>
                </a:solidFill>
                <a:latin typeface="Trebuchet MS" panose="020B0603020202020204" pitchFamily="34" charset="0"/>
              </a:rPr>
              <a:t>Facebook Ads</a:t>
            </a:r>
          </a:p>
          <a:p>
            <a:endParaRPr lang="en-US" dirty="0">
              <a:solidFill>
                <a:srgbClr val="787878"/>
              </a:solidFill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We’re not going to be using Facebook to target CEOs anytime soon. We’ll be using Facebook and its scarily detailed demographics searching to look for all brides in a certain age range looking for a wedding planner. Facebook even allows you to filter your search by everyone who has relationship status set to ‘Engaged’.</a:t>
            </a:r>
          </a:p>
          <a:p>
            <a:endParaRPr lang="en-US" dirty="0">
              <a:solidFill>
                <a:srgbClr val="787878"/>
              </a:solidFill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Not everyone announces relationships on Facebook so we’ll use other tactics like search for women over 25 with interest that include wedding related magazines.</a:t>
            </a:r>
          </a:p>
          <a:p>
            <a:endParaRPr lang="en-US" dirty="0">
              <a:solidFill>
                <a:srgbClr val="787878"/>
              </a:solidFill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r>
              <a:rPr lang="en-US" dirty="0">
                <a:solidFill>
                  <a:srgbClr val="787878"/>
                </a:solidFill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Facebook will allow us to run many little tests in our first few months. Naturally, most won’t perform very well, but we’re looking for 2 or 3 that are ‘home runs’. From there, we scale up the audience knowing you have the magic formula.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68BB89-DC3C-4737-A2B7-88ADBF0A9678}"/>
              </a:ext>
            </a:extLst>
          </p:cNvPr>
          <p:cNvSpPr txBox="1"/>
          <p:nvPr/>
        </p:nvSpPr>
        <p:spPr>
          <a:xfrm>
            <a:off x="257176" y="1084568"/>
            <a:ext cx="4475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Where your leads come from</a:t>
            </a:r>
          </a:p>
        </p:txBody>
      </p:sp>
    </p:spTree>
    <p:extLst>
      <p:ext uri="{BB962C8B-B14F-4D97-AF65-F5344CB8AC3E}">
        <p14:creationId xmlns:p14="http://schemas.microsoft.com/office/powerpoint/2010/main" val="164813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85C6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488865" y="2074698"/>
            <a:ext cx="4629150" cy="1496405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buSzPct val="25000"/>
            </a:pPr>
            <a:r>
              <a:rPr lang="en-US" sz="4000" b="1" dirty="0">
                <a:solidFill>
                  <a:schemeClr val="accent6"/>
                </a:solidFill>
                <a:latin typeface="Trebuchet MS"/>
                <a:ea typeface="Trebuchet MS"/>
                <a:cs typeface="Trebuchet MS"/>
                <a:sym typeface="Trebuchet MS"/>
              </a:rPr>
              <a:t>Recommended Solution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DB658D-CBD7-4A36-B995-DD13F76D74CD}"/>
              </a:ext>
            </a:extLst>
          </p:cNvPr>
          <p:cNvSpPr txBox="1"/>
          <p:nvPr/>
        </p:nvSpPr>
        <p:spPr>
          <a:xfrm>
            <a:off x="488865" y="3571103"/>
            <a:ext cx="3470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[ Facebook Ads]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257175" y="174629"/>
            <a:ext cx="4543424" cy="967198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40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Timeline</a:t>
            </a:r>
          </a:p>
        </p:txBody>
      </p:sp>
      <p:sp>
        <p:nvSpPr>
          <p:cNvPr id="89" name="Shape 89"/>
          <p:cNvSpPr/>
          <p:nvPr/>
        </p:nvSpPr>
        <p:spPr>
          <a:xfrm>
            <a:off x="257175" y="871152"/>
            <a:ext cx="4311056" cy="541350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buSzPct val="25000"/>
            </a:pPr>
            <a:r>
              <a:rPr lang="en-US" sz="12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We offer the following timeline for the Facebook ads Leads Generation: </a:t>
            </a:r>
            <a:endParaRPr lang="en-US" sz="1050" dirty="0">
              <a:solidFill>
                <a:srgbClr val="07376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290D19-1706-4F57-8FC5-D3E36B3F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29898"/>
              </p:ext>
            </p:extLst>
          </p:nvPr>
        </p:nvGraphicFramePr>
        <p:xfrm>
          <a:off x="257175" y="1412502"/>
          <a:ext cx="4713411" cy="507375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52647">
                  <a:extLst>
                    <a:ext uri="{9D8B030D-6E8A-4147-A177-3AD203B41FA5}">
                      <a16:colId xmlns:a16="http://schemas.microsoft.com/office/drawing/2014/main" val="3768333525"/>
                    </a:ext>
                  </a:extLst>
                </a:gridCol>
                <a:gridCol w="2658793">
                  <a:extLst>
                    <a:ext uri="{9D8B030D-6E8A-4147-A177-3AD203B41FA5}">
                      <a16:colId xmlns:a16="http://schemas.microsoft.com/office/drawing/2014/main" val="4044991471"/>
                    </a:ext>
                  </a:extLst>
                </a:gridCol>
                <a:gridCol w="1101971">
                  <a:extLst>
                    <a:ext uri="{9D8B030D-6E8A-4147-A177-3AD203B41FA5}">
                      <a16:colId xmlns:a16="http://schemas.microsoft.com/office/drawing/2014/main" val="3903556694"/>
                    </a:ext>
                  </a:extLst>
                </a:gridCol>
              </a:tblGrid>
              <a:tr h="30570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Phase</a:t>
                      </a:r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Activities</a:t>
                      </a:r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Completion</a:t>
                      </a:r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09429"/>
                  </a:ext>
                </a:extLst>
              </a:tr>
              <a:tr h="833256"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Discovery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Kick-­off meeting, research and review of your company, clients,  and online competition.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xx/xx/xx</a:t>
                      </a:r>
                    </a:p>
                    <a:p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269011"/>
                  </a:ext>
                </a:extLst>
              </a:tr>
              <a:tr h="833256"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Strategy</a:t>
                      </a:r>
                    </a:p>
                    <a:p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Targeted audience and demographics research.</a:t>
                      </a: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Determine conversion metrics.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xx/xx/xx</a:t>
                      </a:r>
                    </a:p>
                    <a:p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012554"/>
                  </a:ext>
                </a:extLst>
              </a:tr>
              <a:tr h="1203593"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Design</a:t>
                      </a:r>
                    </a:p>
                    <a:p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Design A/B testing options.</a:t>
                      </a: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Design graphics for each A/B test.</a:t>
                      </a: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Create copywriting  for each A/B test.</a:t>
                      </a:r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xx/xx/xx</a:t>
                      </a:r>
                    </a:p>
                    <a:p>
                      <a:endParaRPr lang="en-US" dirty="0">
                        <a:solidFill>
                          <a:srgbClr val="78787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959857"/>
                  </a:ext>
                </a:extLst>
              </a:tr>
              <a:tr h="526339"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Develop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Review each of the A/B test set for approval before launch.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xx/xx/xx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514432"/>
                  </a:ext>
                </a:extLst>
              </a:tr>
              <a:tr h="1311389"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Launch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The ads will start running once approval.</a:t>
                      </a: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A/B testing and campaign monitoring for 7 days.</a:t>
                      </a: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Analyzing the best performing set.</a:t>
                      </a: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Campaign optimization.</a:t>
                      </a:r>
                    </a:p>
                    <a:p>
                      <a:pPr marL="0" marR="0" lvl="0" indent="-42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20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7878"/>
                        </a:solidFill>
                        <a:effectLst/>
                        <a:uLnTx/>
                        <a:uFillTx/>
                        <a:sym typeface="Trebuchet M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87878"/>
                          </a:solidFill>
                          <a:effectLst/>
                          <a:uLnTx/>
                          <a:uFillTx/>
                          <a:sym typeface="Trebuchet MS"/>
                        </a:rPr>
                        <a:t>xx/xx/xx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463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3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247329" y="248957"/>
            <a:ext cx="4543424" cy="703823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122400"/>
              </a:lnSpc>
              <a:buClr>
                <a:schemeClr val="dk1"/>
              </a:buClr>
              <a:buSzPct val="25000"/>
            </a:pPr>
            <a:r>
              <a:rPr lang="en-US" sz="40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Fee Summary</a:t>
            </a:r>
          </a:p>
        </p:txBody>
      </p:sp>
      <p:sp>
        <p:nvSpPr>
          <p:cNvPr id="126" name="Shape 126"/>
          <p:cNvSpPr/>
          <p:nvPr/>
        </p:nvSpPr>
        <p:spPr>
          <a:xfrm>
            <a:off x="247331" y="2556887"/>
            <a:ext cx="3697650" cy="240637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endParaRPr sz="1125">
              <a:solidFill>
                <a:srgbClr val="1C4587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3D3285-09C6-433C-96CF-BA3200DC3832}"/>
              </a:ext>
            </a:extLst>
          </p:cNvPr>
          <p:cNvSpPr txBox="1"/>
          <p:nvPr/>
        </p:nvSpPr>
        <p:spPr>
          <a:xfrm>
            <a:off x="247330" y="1602335"/>
            <a:ext cx="4543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The campaign research includes:</a:t>
            </a:r>
          </a:p>
          <a:p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Identify the list of potential leads.</a:t>
            </a:r>
          </a:p>
          <a:p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Market segmentation and demographics research.</a:t>
            </a:r>
          </a:p>
          <a:p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Conversion Metric and A/B test planning.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CBC55D1-46D6-46EA-B832-1948E1D8E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069773"/>
              </p:ext>
            </p:extLst>
          </p:nvPr>
        </p:nvGraphicFramePr>
        <p:xfrm>
          <a:off x="247329" y="1207902"/>
          <a:ext cx="4543424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25653">
                  <a:extLst>
                    <a:ext uri="{9D8B030D-6E8A-4147-A177-3AD203B41FA5}">
                      <a16:colId xmlns:a16="http://schemas.microsoft.com/office/drawing/2014/main" val="3306217403"/>
                    </a:ext>
                  </a:extLst>
                </a:gridCol>
                <a:gridCol w="1717771">
                  <a:extLst>
                    <a:ext uri="{9D8B030D-6E8A-4147-A177-3AD203B41FA5}">
                      <a16:colId xmlns:a16="http://schemas.microsoft.com/office/drawing/2014/main" val="1938592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Campaign Research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$100.00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765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B72E91E-9116-475D-8823-48AD1E935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459470"/>
              </p:ext>
            </p:extLst>
          </p:nvPr>
        </p:nvGraphicFramePr>
        <p:xfrm>
          <a:off x="247329" y="3051092"/>
          <a:ext cx="4543424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25653">
                  <a:extLst>
                    <a:ext uri="{9D8B030D-6E8A-4147-A177-3AD203B41FA5}">
                      <a16:colId xmlns:a16="http://schemas.microsoft.com/office/drawing/2014/main" val="3306217403"/>
                    </a:ext>
                  </a:extLst>
                </a:gridCol>
                <a:gridCol w="1717771">
                  <a:extLst>
                    <a:ext uri="{9D8B030D-6E8A-4147-A177-3AD203B41FA5}">
                      <a16:colId xmlns:a16="http://schemas.microsoft.com/office/drawing/2014/main" val="1938592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Advertising Content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$900.00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7655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6C4AA7E-CE83-4944-BD0E-1362EED7475B}"/>
              </a:ext>
            </a:extLst>
          </p:cNvPr>
          <p:cNvSpPr txBox="1"/>
          <p:nvPr/>
        </p:nvSpPr>
        <p:spPr>
          <a:xfrm>
            <a:off x="247329" y="3447849"/>
            <a:ext cx="4543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This includes:</a:t>
            </a:r>
          </a:p>
          <a:p>
            <a:pPr lvl="0"/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Graphic Design for each A/B testing set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Ads Copywriting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BF2A337-ECCF-47D8-98F1-EE70FA46C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29269"/>
              </p:ext>
            </p:extLst>
          </p:nvPr>
        </p:nvGraphicFramePr>
        <p:xfrm>
          <a:off x="247329" y="6084226"/>
          <a:ext cx="4543424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25653">
                  <a:extLst>
                    <a:ext uri="{9D8B030D-6E8A-4147-A177-3AD203B41FA5}">
                      <a16:colId xmlns:a16="http://schemas.microsoft.com/office/drawing/2014/main" val="3306217403"/>
                    </a:ext>
                  </a:extLst>
                </a:gridCol>
                <a:gridCol w="1717771">
                  <a:extLst>
                    <a:ext uri="{9D8B030D-6E8A-4147-A177-3AD203B41FA5}">
                      <a16:colId xmlns:a16="http://schemas.microsoft.com/office/drawing/2014/main" val="1938592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Project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$1,600.00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765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0C10E8D-E72C-44FC-A86C-6BD684D80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252155"/>
              </p:ext>
            </p:extLst>
          </p:nvPr>
        </p:nvGraphicFramePr>
        <p:xfrm>
          <a:off x="247329" y="4512303"/>
          <a:ext cx="4543424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25653">
                  <a:extLst>
                    <a:ext uri="{9D8B030D-6E8A-4147-A177-3AD203B41FA5}">
                      <a16:colId xmlns:a16="http://schemas.microsoft.com/office/drawing/2014/main" val="3306217403"/>
                    </a:ext>
                  </a:extLst>
                </a:gridCol>
                <a:gridCol w="1717771">
                  <a:extLst>
                    <a:ext uri="{9D8B030D-6E8A-4147-A177-3AD203B41FA5}">
                      <a16:colId xmlns:a16="http://schemas.microsoft.com/office/drawing/2014/main" val="1938592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Monitoring &amp; Optimization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cs typeface="Arial"/>
                          <a:sym typeface="Arial"/>
                        </a:rPr>
                        <a:t>$600.00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7655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8C6B5F9-A83D-4ED5-B434-D34CC0F22495}"/>
              </a:ext>
            </a:extLst>
          </p:cNvPr>
          <p:cNvSpPr txBox="1"/>
          <p:nvPr/>
        </p:nvSpPr>
        <p:spPr>
          <a:xfrm>
            <a:off x="247329" y="4931934"/>
            <a:ext cx="4085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This includes:</a:t>
            </a:r>
          </a:p>
          <a:p>
            <a:pPr lvl="0"/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Daily monitoring &amp; A/B testing execution.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33333"/>
              </a:solidFill>
              <a:latin typeface="Trebuchet MS" panose="020B0603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Trebuchet MS" panose="020B0603020202020204" pitchFamily="34" charset="0"/>
              </a:rPr>
              <a:t>Campaign analysis &amp; optimization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247331" y="405444"/>
            <a:ext cx="4896169" cy="688413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pPr>
              <a:lnSpc>
                <a:spcPct val="122400"/>
              </a:lnSpc>
              <a:buClr>
                <a:schemeClr val="dk1"/>
              </a:buClr>
              <a:buSzPct val="25000"/>
            </a:pPr>
            <a:r>
              <a:rPr lang="en-US" sz="4000" dirty="0">
                <a:solidFill>
                  <a:srgbClr val="073763"/>
                </a:solidFill>
                <a:latin typeface="Trebuchet MS"/>
                <a:ea typeface="Trebuchet MS"/>
                <a:cs typeface="Trebuchet MS"/>
                <a:sym typeface="Trebuchet MS"/>
              </a:rPr>
              <a:t>Terms &amp; Conditions</a:t>
            </a:r>
          </a:p>
        </p:txBody>
      </p:sp>
      <p:sp>
        <p:nvSpPr>
          <p:cNvPr id="126" name="Shape 126"/>
          <p:cNvSpPr/>
          <p:nvPr/>
        </p:nvSpPr>
        <p:spPr>
          <a:xfrm>
            <a:off x="247331" y="2556887"/>
            <a:ext cx="3697650" cy="240637"/>
          </a:xfrm>
          <a:prstGeom prst="rect">
            <a:avLst/>
          </a:prstGeom>
          <a:noFill/>
          <a:ln>
            <a:noFill/>
          </a:ln>
        </p:spPr>
        <p:txBody>
          <a:bodyPr lIns="51427" tIns="25706" rIns="51427" bIns="25706" anchor="t" anchorCtr="0">
            <a:noAutofit/>
          </a:bodyPr>
          <a:lstStyle/>
          <a:p>
            <a:endParaRPr sz="1125">
              <a:solidFill>
                <a:srgbClr val="1C4587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3D3285-09C6-433C-96CF-BA3200DC3832}"/>
              </a:ext>
            </a:extLst>
          </p:cNvPr>
          <p:cNvSpPr txBox="1"/>
          <p:nvPr/>
        </p:nvSpPr>
        <p:spPr>
          <a:xfrm>
            <a:off x="247330" y="1246868"/>
            <a:ext cx="45434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787878"/>
                </a:solidFill>
                <a:latin typeface="Trebuchet MS" panose="020B0603020202020204" pitchFamily="34" charset="0"/>
              </a:rPr>
              <a:t>Once project fee is paid in full to [Client] any elements of text, graphics, photos, contents, trademarks, or other artwork furnished to [Client] for inclusion in the campaign are owned by [Client].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787878"/>
                </a:solidFill>
                <a:latin typeface="Trebuchet MS" panose="020B0603020202020204" pitchFamily="34" charset="0"/>
              </a:rPr>
              <a:t>[Your Company] assumes [Client] has permission from the rightful owner to use any images or design elements that are provided by [Client] for inclusion in the campaign, and will hold harmless, protect, and defend [Your Company] from any claim or suit arising from the use of such elements.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787878"/>
                </a:solidFill>
                <a:latin typeface="Trebuchet MS" panose="020B0603020202020204" pitchFamily="34" charset="0"/>
              </a:rPr>
              <a:t>[Your Company] retains the right to display graphics and other content elements as examples of their work in their portfolio and as content features in other projects.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787878"/>
                </a:solidFill>
                <a:latin typeface="Trebuchet MS" panose="020B0603020202020204" pitchFamily="34" charset="0"/>
              </a:rPr>
              <a:t>This agreement becomes effective only when signed by agents of [Client] and [Your company]. Regardless of the place of signing of this agreement, [Client] agrees that for purposes of venue, this contract was entered  into in STATE and any dispute will be litigated or arbitrated in STATE.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787878"/>
              </a:solidFill>
              <a:latin typeface="Trebuchet MS" panose="020B06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787878"/>
                </a:solidFill>
                <a:latin typeface="Trebuchet MS" panose="020B0603020202020204" pitchFamily="34" charset="0"/>
              </a:rPr>
              <a:t>The agreement contained in this contract constitutes the sole agreement between [Client] and the [Your Company] regarding all items included in this agreement.</a:t>
            </a:r>
            <a:endParaRPr lang="en-US" sz="1050" b="1" dirty="0">
              <a:solidFill>
                <a:srgbClr val="787878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35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6CB8E2"/>
      </a:dk1>
      <a:lt1>
        <a:srgbClr val="02AFAF"/>
      </a:lt1>
      <a:dk2>
        <a:srgbClr val="666666"/>
      </a:dk2>
      <a:lt2>
        <a:srgbClr val="BA4A29"/>
      </a:lt2>
      <a:accent1>
        <a:srgbClr val="953E42"/>
      </a:accent1>
      <a:accent2>
        <a:srgbClr val="1C3E6A"/>
      </a:accent2>
      <a:accent3>
        <a:srgbClr val="E4DCB5"/>
      </a:accent3>
      <a:accent4>
        <a:srgbClr val="0B9193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719</Words>
  <Application>Microsoft Office PowerPoint</Application>
  <PresentationFormat>Custom</PresentationFormat>
  <Paragraphs>99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Trebuchet MS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amirul nordin</dc:creator>
  <cp:lastModifiedBy>amirul nordin</cp:lastModifiedBy>
  <cp:revision>39</cp:revision>
  <dcterms:modified xsi:type="dcterms:W3CDTF">2017-07-20T03:34:21Z</dcterms:modified>
</cp:coreProperties>
</file>