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3"/>
  </p:notesMasterIdLst>
  <p:sldIdLst>
    <p:sldId id="256" r:id="rId2"/>
    <p:sldId id="257" r:id="rId3"/>
    <p:sldId id="259" r:id="rId4"/>
    <p:sldId id="260" r:id="rId5"/>
    <p:sldId id="261" r:id="rId6"/>
    <p:sldId id="262" r:id="rId7"/>
    <p:sldId id="263" r:id="rId8"/>
    <p:sldId id="264" r:id="rId9"/>
    <p:sldId id="266" r:id="rId10"/>
    <p:sldId id="267" r:id="rId11"/>
    <p:sldId id="268" r:id="rId12"/>
  </p:sldIdLst>
  <p:sldSz cx="9144000" cy="5143500" type="screen16x9"/>
  <p:notesSz cx="9144000" cy="6858000"/>
  <p:embeddedFontLst>
    <p:embeddedFont>
      <p:font typeface="Calibri" panose="020F0502020204030204" pitchFamily="34" charset="0"/>
      <p:regular r:id="rId14"/>
      <p:bold r:id="rId15"/>
      <p:italic r:id="rId16"/>
      <p:boldItalic r:id="rId17"/>
    </p:embeddedFont>
    <p:embeddedFont>
      <p:font typeface="Open Sans" panose="020B060402020202020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399" cy="342899"/>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5179483" y="0"/>
            <a:ext cx="3962399" cy="342899"/>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2286000" y="514350"/>
            <a:ext cx="4572000" cy="25717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0" y="3257550"/>
            <a:ext cx="7315200" cy="3086099"/>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6513910"/>
            <a:ext cx="3962399" cy="342899"/>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5179483" y="6513910"/>
            <a:ext cx="3962399" cy="342899"/>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29" name="Shape 2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37" name="Shape 3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55" name="Shape 5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85" name="Shape 8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txBox="1">
            <a:spLocks noGrp="1"/>
          </p:cNvSpPr>
          <p:nvPr>
            <p:ph type="sldNum" idx="12"/>
          </p:nvPr>
        </p:nvSpPr>
        <p:spPr>
          <a:xfrm>
            <a:off x="5179483" y="6513910"/>
            <a:ext cx="3962399" cy="342899"/>
          </a:xfrm>
          <a:prstGeom prst="rect">
            <a:avLst/>
          </a:prstGeom>
        </p:spPr>
        <p:txBody>
          <a:bodyPr lIns="91425" tIns="91425" rIns="91425" bIns="91425" anchor="b" anchorCtr="0">
            <a:noAutofit/>
          </a:bodyPr>
          <a:lstStyle/>
          <a:p>
            <a:pPr lvl="0" rtl="0">
              <a:spcBef>
                <a:spcPts val="0"/>
              </a:spcBef>
              <a:buClr>
                <a:srgbClr val="000000"/>
              </a:buClr>
              <a:buSzPct val="100000"/>
              <a:buFont typeface="Arial"/>
              <a:buNone/>
            </a:pPr>
            <a:endParaRPr/>
          </a:p>
          <a:p>
            <a:pPr lvl="1" rtl="0">
              <a:spcBef>
                <a:spcPts val="0"/>
              </a:spcBef>
              <a:buClr>
                <a:srgbClr val="000000"/>
              </a:buClr>
              <a:buSzPct val="100000"/>
              <a:buFont typeface="Arial"/>
              <a:buNone/>
            </a:pPr>
            <a:endParaRPr/>
          </a:p>
          <a:p>
            <a:pPr lvl="2" rtl="0">
              <a:spcBef>
                <a:spcPts val="0"/>
              </a:spcBef>
              <a:buClr>
                <a:srgbClr val="000000"/>
              </a:buClr>
              <a:buSzPct val="100000"/>
              <a:buFont typeface="Aria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Arial"/>
              <a:buNone/>
            </a:pPr>
            <a:endParaRPr/>
          </a:p>
          <a:p>
            <a:pPr lvl="5" rtl="0">
              <a:spcBef>
                <a:spcPts val="0"/>
              </a:spcBef>
              <a:buClr>
                <a:srgbClr val="000000"/>
              </a:buClr>
              <a:buSzPct val="100000"/>
              <a:buFont typeface="Aria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7" name="Shape 1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 name="Shape 18"/>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 name="Shape 22"/>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Custom Layout">
    <p:bg>
      <p:bgPr>
        <a:solidFill>
          <a:schemeClr val="accent2"/>
        </a:solidFill>
        <a:effectLst/>
      </p:bgPr>
    </p:bg>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 name="Shape 2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Font typeface="Arial"/>
              <a:buChar char="•"/>
              <a:defRPr/>
            </a:lvl1pPr>
            <a:lvl2pPr marL="742950" marR="0" lvl="1" indent="-107950" algn="l" rtl="0">
              <a:spcBef>
                <a:spcPts val="560"/>
              </a:spcBef>
              <a:buClr>
                <a:srgbClr val="018383"/>
              </a:buClr>
              <a:buFont typeface="Arial"/>
              <a:buChar char="–"/>
              <a:defRPr/>
            </a:lvl2pPr>
            <a:lvl3pPr marL="1143000" marR="0" lvl="2" indent="-76200" algn="l" rtl="0">
              <a:spcBef>
                <a:spcPts val="480"/>
              </a:spcBef>
              <a:buClr>
                <a:srgbClr val="018383"/>
              </a:buClr>
              <a:buFont typeface="Arial"/>
              <a:buChar char="•"/>
              <a:defRPr/>
            </a:lvl3pPr>
            <a:lvl4pPr marL="1600200" marR="0" lvl="3" indent="-101600" algn="l" rtl="0">
              <a:spcBef>
                <a:spcPts val="400"/>
              </a:spcBef>
              <a:buClr>
                <a:srgbClr val="018383"/>
              </a:buClr>
              <a:buFont typeface="Arial"/>
              <a:buChar char="–"/>
              <a:defRPr/>
            </a:lvl4pPr>
            <a:lvl5pPr marL="2057400" marR="0" lvl="4" indent="-101600" algn="l" rtl="0">
              <a:spcBef>
                <a:spcPts val="400"/>
              </a:spcBef>
              <a:buClr>
                <a:srgbClr val="018383"/>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12" name="Shape 1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kpcb.com/insights/2013-internet-tren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30"/>
        <p:cNvGrpSpPr/>
        <p:nvPr/>
      </p:nvGrpSpPr>
      <p:grpSpPr>
        <a:xfrm>
          <a:off x="0" y="0"/>
          <a:ext cx="0" cy="0"/>
          <a:chOff x="0" y="0"/>
          <a:chExt cx="0" cy="0"/>
        </a:xfrm>
      </p:grpSpPr>
      <p:sp>
        <p:nvSpPr>
          <p:cNvPr id="31" name="Shape 31"/>
          <p:cNvSpPr txBox="1"/>
          <p:nvPr/>
        </p:nvSpPr>
        <p:spPr>
          <a:xfrm>
            <a:off x="565400" y="1704975"/>
            <a:ext cx="7086600" cy="1943100"/>
          </a:xfrm>
          <a:prstGeom prst="rect">
            <a:avLst/>
          </a:prstGeom>
          <a:noFill/>
          <a:ln>
            <a:noFill/>
          </a:ln>
        </p:spPr>
        <p:txBody>
          <a:bodyPr lIns="91425" tIns="45700" rIns="91425" bIns="45700" anchor="t" anchorCtr="0">
            <a:noAutofit/>
          </a:bodyPr>
          <a:lstStyle/>
          <a:p>
            <a:pPr marL="0" marR="0" lvl="0" indent="0" algn="l" rtl="0">
              <a:lnSpc>
                <a:spcPct val="85882"/>
              </a:lnSpc>
              <a:spcBef>
                <a:spcPts val="0"/>
              </a:spcBef>
              <a:buClr>
                <a:schemeClr val="accent6"/>
              </a:buClr>
              <a:buSzPct val="25000"/>
              <a:buFont typeface="Arial"/>
              <a:buNone/>
            </a:pPr>
            <a:r>
              <a:rPr lang="en-US" sz="7500" dirty="0">
                <a:solidFill>
                  <a:schemeClr val="accent6"/>
                </a:solidFill>
                <a:latin typeface="Trebuchet MS"/>
                <a:ea typeface="Trebuchet MS"/>
                <a:cs typeface="Trebuchet MS"/>
                <a:sym typeface="Trebuchet MS"/>
              </a:rPr>
              <a:t>Digital Marketing Proposal</a:t>
            </a:r>
          </a:p>
        </p:txBody>
      </p:sp>
      <p:sp>
        <p:nvSpPr>
          <p:cNvPr id="32" name="Shape 32"/>
          <p:cNvSpPr txBox="1"/>
          <p:nvPr/>
        </p:nvSpPr>
        <p:spPr>
          <a:xfrm>
            <a:off x="565400" y="3648075"/>
            <a:ext cx="8077199" cy="571500"/>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a:p>
        </p:txBody>
      </p:sp>
      <p:sp>
        <p:nvSpPr>
          <p:cNvPr id="33" name="Shape 33"/>
          <p:cNvSpPr txBox="1"/>
          <p:nvPr/>
        </p:nvSpPr>
        <p:spPr>
          <a:xfrm>
            <a:off x="7318775" y="61498"/>
            <a:ext cx="1777499"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dirty="0">
                <a:solidFill>
                  <a:schemeClr val="accent5"/>
                </a:solidFill>
                <a:latin typeface="Trebuchet MS"/>
                <a:ea typeface="Trebuchet MS"/>
                <a:cs typeface="Trebuchet MS"/>
                <a:sym typeface="Trebuchet MS"/>
              </a:rPr>
              <a:t>March, 2017</a:t>
            </a:r>
          </a:p>
        </p:txBody>
      </p:sp>
      <p:pic>
        <p:nvPicPr>
          <p:cNvPr id="6" name="Picture 3" descr="your-logo">
            <a:extLst>
              <a:ext uri="{FF2B5EF4-FFF2-40B4-BE49-F238E27FC236}">
                <a16:creationId xmlns:a16="http://schemas.microsoft.com/office/drawing/2014/main" id="{0D2BE219-718E-48A6-AAE6-7682C5DA8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0" y="729149"/>
            <a:ext cx="3283586" cy="5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457200" y="139700"/>
            <a:ext cx="8077199" cy="571500"/>
          </a:xfrm>
          <a:prstGeom prst="rect">
            <a:avLst/>
          </a:prstGeom>
          <a:noFill/>
          <a:ln>
            <a:noFill/>
          </a:ln>
        </p:spPr>
        <p:txBody>
          <a:bodyPr lIns="91425" tIns="45700" rIns="91425" bIns="45700" anchor="t" anchorCtr="0">
            <a:noAutofit/>
          </a:bodyPr>
          <a:lstStyle/>
          <a:p>
            <a:pPr marL="0" marR="0" lvl="0" indent="0" algn="l" rtl="0">
              <a:lnSpc>
                <a:spcPct val="122400"/>
              </a:lnSpc>
              <a:spcBef>
                <a:spcPts val="0"/>
              </a:spcBef>
              <a:buClr>
                <a:schemeClr val="dk1"/>
              </a:buClr>
              <a:buSzPct val="25000"/>
              <a:buFont typeface="Arial"/>
              <a:buNone/>
            </a:pPr>
            <a:r>
              <a:rPr lang="en-US" sz="5000" b="0" i="0" u="none" strike="noStrike" cap="none">
                <a:solidFill>
                  <a:srgbClr val="073763"/>
                </a:solidFill>
                <a:latin typeface="Trebuchet MS"/>
                <a:ea typeface="Trebuchet MS"/>
                <a:cs typeface="Trebuchet MS"/>
                <a:sym typeface="Trebuchet MS"/>
              </a:rPr>
              <a:t>Our </a:t>
            </a:r>
            <a:r>
              <a:rPr lang="en-US" sz="5000">
                <a:solidFill>
                  <a:srgbClr val="073763"/>
                </a:solidFill>
                <a:latin typeface="Trebuchet MS"/>
                <a:ea typeface="Trebuchet MS"/>
                <a:cs typeface="Trebuchet MS"/>
                <a:sym typeface="Trebuchet MS"/>
              </a:rPr>
              <a:t>S</a:t>
            </a:r>
            <a:r>
              <a:rPr lang="en-US" sz="5000" b="0" i="0" u="none" strike="noStrike" cap="none">
                <a:solidFill>
                  <a:srgbClr val="073763"/>
                </a:solidFill>
                <a:latin typeface="Trebuchet MS"/>
                <a:ea typeface="Trebuchet MS"/>
                <a:cs typeface="Trebuchet MS"/>
                <a:sym typeface="Trebuchet MS"/>
              </a:rPr>
              <a:t>ervices</a:t>
            </a:r>
          </a:p>
        </p:txBody>
      </p:sp>
      <p:sp>
        <p:nvSpPr>
          <p:cNvPr id="140" name="Shape 140"/>
          <p:cNvSpPr txBox="1"/>
          <p:nvPr/>
        </p:nvSpPr>
        <p:spPr>
          <a:xfrm>
            <a:off x="528600" y="1482725"/>
            <a:ext cx="2595599" cy="11430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100">
                <a:solidFill>
                  <a:schemeClr val="dk2"/>
                </a:solidFill>
                <a:latin typeface="Trebuchet MS"/>
                <a:ea typeface="Trebuchet MS"/>
                <a:cs typeface="Trebuchet MS"/>
                <a:sym typeface="Trebuchet MS"/>
              </a:rPr>
              <a:t>We provide affordable and effective website design for our clients. Our aim is not only to make something that looks appealing and mirrors the strengths of your brand, but is also setup to convert leads.</a:t>
            </a:r>
          </a:p>
        </p:txBody>
      </p:sp>
      <p:sp>
        <p:nvSpPr>
          <p:cNvPr id="141" name="Shape 141"/>
          <p:cNvSpPr txBox="1"/>
          <p:nvPr/>
        </p:nvSpPr>
        <p:spPr>
          <a:xfrm>
            <a:off x="3276600" y="1482725"/>
            <a:ext cx="2595599" cy="11430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100">
                <a:solidFill>
                  <a:schemeClr val="dk2"/>
                </a:solidFill>
                <a:latin typeface="Trebuchet MS"/>
                <a:ea typeface="Trebuchet MS"/>
                <a:cs typeface="Trebuchet MS"/>
                <a:sym typeface="Trebuchet MS"/>
              </a:rPr>
              <a:t>We are experts at Google Places listings. Whether you are a business with one location or 50, we have the strategies and experience to manage and promote your listing to increase your exposure in the Maps results. </a:t>
            </a:r>
          </a:p>
        </p:txBody>
      </p:sp>
      <p:sp>
        <p:nvSpPr>
          <p:cNvPr id="142" name="Shape 142"/>
          <p:cNvSpPr txBox="1"/>
          <p:nvPr/>
        </p:nvSpPr>
        <p:spPr>
          <a:xfrm>
            <a:off x="6091200" y="1482725"/>
            <a:ext cx="2595599" cy="11430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100">
                <a:solidFill>
                  <a:schemeClr val="dk2"/>
                </a:solidFill>
                <a:highlight>
                  <a:srgbClr val="FFFFFF"/>
                </a:highlight>
                <a:latin typeface="Trebuchet MS"/>
                <a:ea typeface="Trebuchet MS"/>
                <a:cs typeface="Trebuchet MS"/>
                <a:sym typeface="Trebuchet MS"/>
              </a:rPr>
              <a:t>We have years of experience in pay-per-click campaign marketing. We can help you organize your online advertising campaign to ensure you’re maximizing the results for your allocated budget. </a:t>
            </a:r>
          </a:p>
        </p:txBody>
      </p:sp>
      <p:sp>
        <p:nvSpPr>
          <p:cNvPr id="143" name="Shape 143"/>
          <p:cNvSpPr txBox="1"/>
          <p:nvPr/>
        </p:nvSpPr>
        <p:spPr>
          <a:xfrm>
            <a:off x="528600" y="3368675"/>
            <a:ext cx="2595599" cy="11430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100">
                <a:solidFill>
                  <a:schemeClr val="dk2"/>
                </a:solidFill>
                <a:latin typeface="Trebuchet MS"/>
                <a:ea typeface="Trebuchet MS"/>
                <a:cs typeface="Trebuchet MS"/>
                <a:sym typeface="Trebuchet MS"/>
              </a:rPr>
              <a:t>We take a strategic approach to improving your organic search performance. We review the website regularly, become an expert in your field and leverage great content and exposure on social media for Google to see the growth and value.</a:t>
            </a:r>
          </a:p>
        </p:txBody>
      </p:sp>
      <p:sp>
        <p:nvSpPr>
          <p:cNvPr id="144" name="Shape 144"/>
          <p:cNvSpPr txBox="1"/>
          <p:nvPr/>
        </p:nvSpPr>
        <p:spPr>
          <a:xfrm>
            <a:off x="3271800" y="3368675"/>
            <a:ext cx="2595599" cy="11430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100">
                <a:solidFill>
                  <a:schemeClr val="dk2"/>
                </a:solidFill>
                <a:highlight>
                  <a:srgbClr val="FFFFFF"/>
                </a:highlight>
                <a:latin typeface="Trebuchet MS"/>
                <a:ea typeface="Trebuchet MS"/>
                <a:cs typeface="Trebuchet MS"/>
                <a:sym typeface="Trebuchet MS"/>
              </a:rPr>
              <a:t>At FrozenWave Media we help to determine what forms of social media you might need, then we manage them for you in the most efficient way possible. </a:t>
            </a:r>
          </a:p>
        </p:txBody>
      </p:sp>
      <p:sp>
        <p:nvSpPr>
          <p:cNvPr id="145" name="Shape 145"/>
          <p:cNvSpPr txBox="1"/>
          <p:nvPr/>
        </p:nvSpPr>
        <p:spPr>
          <a:xfrm>
            <a:off x="6091200" y="3368675"/>
            <a:ext cx="2595599" cy="11430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100">
                <a:solidFill>
                  <a:schemeClr val="dk2"/>
                </a:solidFill>
                <a:highlight>
                  <a:srgbClr val="FFFFFF"/>
                </a:highlight>
                <a:latin typeface="Trebuchet MS"/>
                <a:ea typeface="Trebuchet MS"/>
                <a:cs typeface="Trebuchet MS"/>
                <a:sym typeface="Trebuchet MS"/>
              </a:rPr>
              <a:t>Mobile device usage is growing enormously every year. Our team can design a “Thumb Friendly” Mobile Website for your Business.</a:t>
            </a:r>
          </a:p>
        </p:txBody>
      </p:sp>
      <p:sp>
        <p:nvSpPr>
          <p:cNvPr id="146" name="Shape 146"/>
          <p:cNvSpPr/>
          <p:nvPr/>
        </p:nvSpPr>
        <p:spPr>
          <a:xfrm>
            <a:off x="528600" y="1056500"/>
            <a:ext cx="2528999"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chemeClr val="dk2"/>
                </a:solidFill>
                <a:latin typeface="Trebuchet MS"/>
                <a:ea typeface="Trebuchet MS"/>
                <a:cs typeface="Trebuchet MS"/>
                <a:sym typeface="Trebuchet MS"/>
              </a:rPr>
              <a:t>Website Design</a:t>
            </a:r>
          </a:p>
        </p:txBody>
      </p:sp>
      <p:sp>
        <p:nvSpPr>
          <p:cNvPr id="147" name="Shape 147"/>
          <p:cNvSpPr/>
          <p:nvPr/>
        </p:nvSpPr>
        <p:spPr>
          <a:xfrm>
            <a:off x="3276600" y="1056500"/>
            <a:ext cx="2479800"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chemeClr val="dk2"/>
                </a:solidFill>
                <a:latin typeface="Trebuchet MS"/>
                <a:ea typeface="Trebuchet MS"/>
                <a:cs typeface="Trebuchet MS"/>
                <a:sym typeface="Trebuchet MS"/>
              </a:rPr>
              <a:t>Local Search</a:t>
            </a:r>
          </a:p>
        </p:txBody>
      </p:sp>
      <p:sp>
        <p:nvSpPr>
          <p:cNvPr id="148" name="Shape 148"/>
          <p:cNvSpPr/>
          <p:nvPr/>
        </p:nvSpPr>
        <p:spPr>
          <a:xfrm>
            <a:off x="6091200" y="1056500"/>
            <a:ext cx="1556699"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chemeClr val="dk2"/>
                </a:solidFill>
                <a:latin typeface="Trebuchet MS"/>
                <a:ea typeface="Trebuchet MS"/>
                <a:cs typeface="Trebuchet MS"/>
                <a:sym typeface="Trebuchet MS"/>
              </a:rPr>
              <a:t>PPC</a:t>
            </a:r>
          </a:p>
        </p:txBody>
      </p:sp>
      <p:sp>
        <p:nvSpPr>
          <p:cNvPr id="149" name="Shape 149"/>
          <p:cNvSpPr/>
          <p:nvPr/>
        </p:nvSpPr>
        <p:spPr>
          <a:xfrm>
            <a:off x="528600" y="2955150"/>
            <a:ext cx="2223599"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chemeClr val="dk2"/>
                </a:solidFill>
                <a:latin typeface="Trebuchet MS"/>
                <a:ea typeface="Trebuchet MS"/>
                <a:cs typeface="Trebuchet MS"/>
                <a:sym typeface="Trebuchet MS"/>
              </a:rPr>
              <a:t>SEO</a:t>
            </a:r>
          </a:p>
        </p:txBody>
      </p:sp>
      <p:sp>
        <p:nvSpPr>
          <p:cNvPr id="150" name="Shape 150"/>
          <p:cNvSpPr/>
          <p:nvPr/>
        </p:nvSpPr>
        <p:spPr>
          <a:xfrm>
            <a:off x="3276600" y="2955150"/>
            <a:ext cx="2698199"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chemeClr val="dk2"/>
                </a:solidFill>
                <a:latin typeface="Trebuchet MS"/>
                <a:ea typeface="Trebuchet MS"/>
                <a:cs typeface="Trebuchet MS"/>
                <a:sym typeface="Trebuchet MS"/>
              </a:rPr>
              <a:t>Social Media</a:t>
            </a:r>
          </a:p>
        </p:txBody>
      </p:sp>
      <p:sp>
        <p:nvSpPr>
          <p:cNvPr id="151" name="Shape 151"/>
          <p:cNvSpPr/>
          <p:nvPr/>
        </p:nvSpPr>
        <p:spPr>
          <a:xfrm>
            <a:off x="6091199" y="2955150"/>
            <a:ext cx="2561700" cy="4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500">
                <a:solidFill>
                  <a:schemeClr val="dk2"/>
                </a:solidFill>
                <a:latin typeface="Trebuchet MS"/>
                <a:ea typeface="Trebuchet MS"/>
                <a:cs typeface="Trebuchet MS"/>
                <a:sym typeface="Trebuchet MS"/>
              </a:rPr>
              <a:t>Mobile Websites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56"/>
        <p:cNvGrpSpPr/>
        <p:nvPr/>
      </p:nvGrpSpPr>
      <p:grpSpPr>
        <a:xfrm>
          <a:off x="0" y="0"/>
          <a:ext cx="0" cy="0"/>
          <a:chOff x="0" y="0"/>
          <a:chExt cx="0" cy="0"/>
        </a:xfrm>
      </p:grpSpPr>
      <p:sp>
        <p:nvSpPr>
          <p:cNvPr id="157" name="Shape 157"/>
          <p:cNvSpPr txBox="1"/>
          <p:nvPr/>
        </p:nvSpPr>
        <p:spPr>
          <a:xfrm>
            <a:off x="457200" y="1809750"/>
            <a:ext cx="7086600" cy="85725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accent6"/>
              </a:buClr>
              <a:buSzPct val="25000"/>
              <a:buFont typeface="Arial"/>
              <a:buNone/>
            </a:pPr>
            <a:r>
              <a:rPr lang="en-US" sz="7500" b="0" i="0" u="none" strike="noStrike" cap="none">
                <a:solidFill>
                  <a:schemeClr val="accent6"/>
                </a:solidFill>
                <a:latin typeface="Trebuchet MS"/>
                <a:ea typeface="Trebuchet MS"/>
                <a:cs typeface="Trebuchet MS"/>
                <a:sym typeface="Trebuchet MS"/>
              </a:rPr>
              <a:t>Thank you.</a:t>
            </a:r>
          </a:p>
        </p:txBody>
      </p:sp>
      <p:sp>
        <p:nvSpPr>
          <p:cNvPr id="158" name="Shape 158"/>
          <p:cNvSpPr txBox="1"/>
          <p:nvPr/>
        </p:nvSpPr>
        <p:spPr>
          <a:xfrm>
            <a:off x="533400" y="2514600"/>
            <a:ext cx="8229600" cy="3428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3"/>
              </a:buClr>
              <a:buFont typeface="Arial"/>
              <a:buNone/>
            </a:pPr>
            <a:endParaRPr sz="2500" b="0" i="0" u="none" strike="noStrike" cap="none">
              <a:solidFill>
                <a:schemeClr val="accent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p:nvPr/>
        </p:nvSpPr>
        <p:spPr>
          <a:xfrm>
            <a:off x="457200" y="139700"/>
            <a:ext cx="7226399" cy="857099"/>
          </a:xfrm>
          <a:prstGeom prst="rect">
            <a:avLst/>
          </a:prstGeom>
          <a:noFill/>
          <a:ln>
            <a:noFill/>
          </a:ln>
        </p:spPr>
        <p:txBody>
          <a:bodyPr lIns="91425" tIns="45700" rIns="91425" bIns="45700" anchor="t" anchorCtr="0">
            <a:noAutofit/>
          </a:bodyPr>
          <a:lstStyle/>
          <a:p>
            <a:pPr marL="0" marR="0" lvl="0" indent="0" algn="l" rtl="0">
              <a:lnSpc>
                <a:spcPct val="122400"/>
              </a:lnSpc>
              <a:spcBef>
                <a:spcPts val="0"/>
              </a:spcBef>
              <a:buClr>
                <a:schemeClr val="dk1"/>
              </a:buClr>
              <a:buSzPct val="25000"/>
              <a:buFont typeface="Arial"/>
              <a:buNone/>
            </a:pPr>
            <a:r>
              <a:rPr lang="en-US" sz="5000" b="0" i="0" u="none" strike="noStrike" cap="none">
                <a:solidFill>
                  <a:srgbClr val="073763"/>
                </a:solidFill>
                <a:latin typeface="Trebuchet MS"/>
                <a:ea typeface="Trebuchet MS"/>
                <a:cs typeface="Trebuchet MS"/>
                <a:sym typeface="Trebuchet MS"/>
              </a:rPr>
              <a:t>About </a:t>
            </a:r>
            <a:r>
              <a:rPr lang="en-US" sz="5000">
                <a:solidFill>
                  <a:srgbClr val="073763"/>
                </a:solidFill>
                <a:latin typeface="Trebuchet MS"/>
                <a:ea typeface="Trebuchet MS"/>
                <a:cs typeface="Trebuchet MS"/>
                <a:sym typeface="Trebuchet MS"/>
              </a:rPr>
              <a:t>U</a:t>
            </a:r>
            <a:r>
              <a:rPr lang="en-US" sz="5000" b="0" i="0" u="none" strike="noStrike" cap="none">
                <a:solidFill>
                  <a:srgbClr val="073763"/>
                </a:solidFill>
                <a:latin typeface="Trebuchet MS"/>
                <a:ea typeface="Trebuchet MS"/>
                <a:cs typeface="Trebuchet MS"/>
                <a:sym typeface="Trebuchet MS"/>
              </a:rPr>
              <a:t>s</a:t>
            </a:r>
          </a:p>
        </p:txBody>
      </p:sp>
      <p:sp>
        <p:nvSpPr>
          <p:cNvPr id="40" name="Shape 40"/>
          <p:cNvSpPr txBox="1"/>
          <p:nvPr/>
        </p:nvSpPr>
        <p:spPr>
          <a:xfrm>
            <a:off x="628900" y="2925675"/>
            <a:ext cx="7829699" cy="1570200"/>
          </a:xfrm>
          <a:prstGeom prst="rect">
            <a:avLst/>
          </a:prstGeom>
          <a:noFill/>
          <a:ln>
            <a:noFill/>
          </a:ln>
        </p:spPr>
        <p:txBody>
          <a:bodyPr lIns="91425" tIns="45700" rIns="91425" bIns="45700" anchor="t" anchorCtr="0">
            <a:noAutofit/>
          </a:bodyPr>
          <a:lstStyle/>
          <a:p>
            <a:pPr marL="0" marR="0" lvl="0" indent="0" algn="l" rtl="0">
              <a:lnSpc>
                <a:spcPct val="128571"/>
              </a:lnSpc>
              <a:spcBef>
                <a:spcPts val="0"/>
              </a:spcBef>
              <a:buSzPct val="25000"/>
              <a:buNone/>
            </a:pPr>
            <a:r>
              <a:rPr lang="en-US" sz="1200" dirty="0">
                <a:solidFill>
                  <a:schemeClr val="dk2"/>
                </a:solidFill>
                <a:highlight>
                  <a:srgbClr val="FFFFFF"/>
                </a:highlight>
                <a:latin typeface="Trebuchet MS"/>
                <a:ea typeface="Trebuchet MS"/>
                <a:cs typeface="Trebuchet MS"/>
                <a:sym typeface="Trebuchet MS"/>
              </a:rPr>
              <a:t>[Your company] are a digital marketing agency specialized in [Niche]. We help [Niche] business to increase their exposure using SEO. Our team consists of an experience SEO specialists who ranks hundred of [target market] to be on the first page of search engine. Not only Google, but we also expert in Bing, Yahoo and other search engine. These skills will help you to rank easier on the search engine, in the same time, increase exposure to your potential leads.</a:t>
            </a:r>
          </a:p>
        </p:txBody>
      </p:sp>
      <p:sp>
        <p:nvSpPr>
          <p:cNvPr id="41" name="Shape 41"/>
          <p:cNvSpPr txBox="1"/>
          <p:nvPr/>
        </p:nvSpPr>
        <p:spPr>
          <a:xfrm>
            <a:off x="457200" y="800100"/>
            <a:ext cx="8077199" cy="2858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Font typeface="Arial"/>
              <a:buNone/>
            </a:pPr>
            <a:endParaRPr sz="2000" b="0" i="0" u="none" strike="noStrike" cap="none">
              <a:solidFill>
                <a:schemeClr val="dk2"/>
              </a:solidFill>
              <a:latin typeface="Trebuchet MS"/>
              <a:ea typeface="Trebuchet MS"/>
              <a:cs typeface="Trebuchet MS"/>
              <a:sym typeface="Trebuchet MS"/>
            </a:endParaRPr>
          </a:p>
        </p:txBody>
      </p:sp>
      <p:pic>
        <p:nvPicPr>
          <p:cNvPr id="43" name="Shape 43" descr="2015-03-24_1636.png"/>
          <p:cNvPicPr preferRelativeResize="0"/>
          <p:nvPr/>
        </p:nvPicPr>
        <p:blipFill>
          <a:blip r:embed="rId3">
            <a:alphaModFix/>
          </a:blip>
          <a:stretch>
            <a:fillRect/>
          </a:stretch>
        </p:blipFill>
        <p:spPr>
          <a:xfrm>
            <a:off x="529137" y="1472998"/>
            <a:ext cx="8029223" cy="120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6"/>
        <p:cNvGrpSpPr/>
        <p:nvPr/>
      </p:nvGrpSpPr>
      <p:grpSpPr>
        <a:xfrm>
          <a:off x="0" y="0"/>
          <a:ext cx="0" cy="0"/>
          <a:chOff x="0" y="0"/>
          <a:chExt cx="0" cy="0"/>
        </a:xfrm>
      </p:grpSpPr>
      <p:sp>
        <p:nvSpPr>
          <p:cNvPr id="57" name="Shape 57"/>
          <p:cNvSpPr txBox="1"/>
          <p:nvPr/>
        </p:nvSpPr>
        <p:spPr>
          <a:xfrm>
            <a:off x="457200" y="139700"/>
            <a:ext cx="8077199" cy="571500"/>
          </a:xfrm>
          <a:prstGeom prst="rect">
            <a:avLst/>
          </a:prstGeom>
          <a:noFill/>
          <a:ln>
            <a:noFill/>
          </a:ln>
        </p:spPr>
        <p:txBody>
          <a:bodyPr lIns="91425" tIns="45700" rIns="91425" bIns="45700" anchor="t" anchorCtr="0">
            <a:noAutofit/>
          </a:bodyPr>
          <a:lstStyle/>
          <a:p>
            <a:pPr marL="0" marR="0" lvl="0" indent="0" algn="l" rtl="0">
              <a:lnSpc>
                <a:spcPct val="122400"/>
              </a:lnSpc>
              <a:spcBef>
                <a:spcPts val="0"/>
              </a:spcBef>
              <a:buClr>
                <a:schemeClr val="dk1"/>
              </a:buClr>
              <a:buSzPct val="25000"/>
              <a:buFont typeface="Arial"/>
              <a:buNone/>
            </a:pPr>
            <a:r>
              <a:rPr lang="en-US" sz="5000">
                <a:solidFill>
                  <a:schemeClr val="accent6"/>
                </a:solidFill>
                <a:latin typeface="Trebuchet MS"/>
                <a:ea typeface="Trebuchet MS"/>
                <a:cs typeface="Trebuchet MS"/>
                <a:sym typeface="Trebuchet MS"/>
              </a:rPr>
              <a:t>Local Search</a:t>
            </a:r>
          </a:p>
        </p:txBody>
      </p:sp>
      <p:sp>
        <p:nvSpPr>
          <p:cNvPr id="58" name="Shape 58"/>
          <p:cNvSpPr/>
          <p:nvPr/>
        </p:nvSpPr>
        <p:spPr>
          <a:xfrm>
            <a:off x="5703818" y="953400"/>
            <a:ext cx="2089500" cy="1957499"/>
          </a:xfrm>
          <a:prstGeom prst="ellipse">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a:solidFill>
                  <a:schemeClr val="accent2"/>
                </a:solidFill>
                <a:latin typeface="Trebuchet MS"/>
                <a:ea typeface="Trebuchet MS"/>
                <a:cs typeface="Trebuchet MS"/>
                <a:sym typeface="Trebuchet MS"/>
              </a:rPr>
              <a:t>Google now processes over 40,000 search queries </a:t>
            </a:r>
            <a:r>
              <a:rPr lang="en-US" sz="1500" b="1">
                <a:solidFill>
                  <a:schemeClr val="accent2"/>
                </a:solidFill>
                <a:latin typeface="Trebuchet MS"/>
                <a:ea typeface="Trebuchet MS"/>
                <a:cs typeface="Trebuchet MS"/>
                <a:sym typeface="Trebuchet MS"/>
              </a:rPr>
              <a:t>every second </a:t>
            </a:r>
            <a:r>
              <a:rPr lang="en-US" sz="1100">
                <a:solidFill>
                  <a:schemeClr val="accent2"/>
                </a:solidFill>
                <a:latin typeface="Trebuchet MS"/>
                <a:ea typeface="Trebuchet MS"/>
                <a:cs typeface="Trebuchet MS"/>
                <a:sym typeface="Trebuchet MS"/>
              </a:rPr>
              <a:t>on average </a:t>
            </a:r>
          </a:p>
        </p:txBody>
      </p:sp>
      <p:sp>
        <p:nvSpPr>
          <p:cNvPr id="59" name="Shape 59"/>
          <p:cNvSpPr/>
          <p:nvPr/>
        </p:nvSpPr>
        <p:spPr>
          <a:xfrm>
            <a:off x="5703818" y="3041825"/>
            <a:ext cx="2089500" cy="1957499"/>
          </a:xfrm>
          <a:prstGeom prst="ellipse">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000">
              <a:solidFill>
                <a:schemeClr val="accent2"/>
              </a:solidFill>
            </a:endParaRPr>
          </a:p>
        </p:txBody>
      </p:sp>
      <p:pic>
        <p:nvPicPr>
          <p:cNvPr id="60" name="Shape 60"/>
          <p:cNvPicPr preferRelativeResize="0"/>
          <p:nvPr/>
        </p:nvPicPr>
        <p:blipFill>
          <a:blip r:embed="rId3">
            <a:alphaModFix/>
          </a:blip>
          <a:stretch>
            <a:fillRect/>
          </a:stretch>
        </p:blipFill>
        <p:spPr>
          <a:xfrm>
            <a:off x="5911600" y="3471737"/>
            <a:ext cx="1673950" cy="1097674"/>
          </a:xfrm>
          <a:prstGeom prst="rect">
            <a:avLst/>
          </a:prstGeom>
          <a:noFill/>
          <a:ln>
            <a:noFill/>
          </a:ln>
        </p:spPr>
      </p:pic>
      <p:sp>
        <p:nvSpPr>
          <p:cNvPr id="61" name="Shape 61"/>
          <p:cNvSpPr/>
          <p:nvPr/>
        </p:nvSpPr>
        <p:spPr>
          <a:xfrm>
            <a:off x="635637" y="953400"/>
            <a:ext cx="2089500" cy="1957499"/>
          </a:xfrm>
          <a:prstGeom prst="ellipse">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a:solidFill>
                <a:schemeClr val="accent2"/>
              </a:solidFill>
              <a:latin typeface="Trebuchet MS"/>
              <a:ea typeface="Trebuchet MS"/>
              <a:cs typeface="Trebuchet MS"/>
              <a:sym typeface="Trebuchet MS"/>
            </a:endParaRPr>
          </a:p>
          <a:p>
            <a:pPr lvl="0" algn="ctr" rtl="0">
              <a:spcBef>
                <a:spcPts val="0"/>
              </a:spcBef>
              <a:buNone/>
            </a:pPr>
            <a:r>
              <a:rPr lang="en-US" sz="1100">
                <a:solidFill>
                  <a:schemeClr val="accent2"/>
                </a:solidFill>
                <a:latin typeface="Trebuchet MS"/>
                <a:ea typeface="Trebuchet MS"/>
                <a:cs typeface="Trebuchet MS"/>
                <a:sym typeface="Trebuchet MS"/>
              </a:rPr>
              <a:t>According to Google, 20 percent of Web searches have </a:t>
            </a:r>
            <a:r>
              <a:rPr lang="en-US" sz="1500" b="1">
                <a:solidFill>
                  <a:schemeClr val="accent2"/>
                </a:solidFill>
                <a:latin typeface="Trebuchet MS"/>
                <a:ea typeface="Trebuchet MS"/>
                <a:cs typeface="Trebuchet MS"/>
                <a:sym typeface="Trebuchet MS"/>
              </a:rPr>
              <a:t>local intent</a:t>
            </a:r>
            <a:r>
              <a:rPr lang="en-US" sz="1100">
                <a:solidFill>
                  <a:schemeClr val="accent2"/>
                </a:solidFill>
                <a:latin typeface="Trebuchet MS"/>
                <a:ea typeface="Trebuchet MS"/>
                <a:cs typeface="Trebuchet MS"/>
                <a:sym typeface="Trebuchet MS"/>
              </a:rPr>
              <a:t>, and that number jumps to 40 percent for mobile searches.</a:t>
            </a:r>
          </a:p>
          <a:p>
            <a:pPr lvl="0" algn="ctr" rtl="0">
              <a:spcBef>
                <a:spcPts val="0"/>
              </a:spcBef>
              <a:buNone/>
            </a:pPr>
            <a:endParaRPr sz="1000">
              <a:solidFill>
                <a:schemeClr val="accent2"/>
              </a:solidFill>
              <a:latin typeface="Trebuchet MS"/>
              <a:ea typeface="Trebuchet MS"/>
              <a:cs typeface="Trebuchet MS"/>
              <a:sym typeface="Trebuchet MS"/>
            </a:endParaRPr>
          </a:p>
        </p:txBody>
      </p:sp>
      <p:sp>
        <p:nvSpPr>
          <p:cNvPr id="62" name="Shape 62"/>
          <p:cNvSpPr/>
          <p:nvPr/>
        </p:nvSpPr>
        <p:spPr>
          <a:xfrm>
            <a:off x="3187425" y="953400"/>
            <a:ext cx="2089500" cy="1957499"/>
          </a:xfrm>
          <a:prstGeom prst="ellipse">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000">
              <a:solidFill>
                <a:schemeClr val="accent2"/>
              </a:solidFill>
            </a:endParaRPr>
          </a:p>
        </p:txBody>
      </p:sp>
      <p:sp>
        <p:nvSpPr>
          <p:cNvPr id="63" name="Shape 63"/>
          <p:cNvSpPr/>
          <p:nvPr/>
        </p:nvSpPr>
        <p:spPr>
          <a:xfrm>
            <a:off x="635637" y="3041825"/>
            <a:ext cx="2089500" cy="1957499"/>
          </a:xfrm>
          <a:prstGeom prst="ellipse">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000">
              <a:solidFill>
                <a:schemeClr val="accent2"/>
              </a:solidFill>
              <a:latin typeface="Trebuchet MS"/>
              <a:ea typeface="Trebuchet MS"/>
              <a:cs typeface="Trebuchet MS"/>
              <a:sym typeface="Trebuchet MS"/>
            </a:endParaRPr>
          </a:p>
        </p:txBody>
      </p:sp>
      <p:sp>
        <p:nvSpPr>
          <p:cNvPr id="64" name="Shape 64"/>
          <p:cNvSpPr/>
          <p:nvPr/>
        </p:nvSpPr>
        <p:spPr>
          <a:xfrm>
            <a:off x="3187425" y="3041825"/>
            <a:ext cx="2089500" cy="1957499"/>
          </a:xfrm>
          <a:prstGeom prst="ellipse">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a:solidFill>
                <a:schemeClr val="accent2"/>
              </a:solidFill>
              <a:latin typeface="Trebuchet MS"/>
              <a:ea typeface="Trebuchet MS"/>
              <a:cs typeface="Trebuchet MS"/>
              <a:sym typeface="Trebuchet MS"/>
            </a:endParaRPr>
          </a:p>
          <a:p>
            <a:pPr lvl="0" algn="ctr" rtl="0">
              <a:spcBef>
                <a:spcPts val="0"/>
              </a:spcBef>
              <a:buNone/>
            </a:pPr>
            <a:r>
              <a:rPr lang="en-US" b="1">
                <a:solidFill>
                  <a:schemeClr val="accent2"/>
                </a:solidFill>
                <a:latin typeface="Trebuchet MS"/>
                <a:ea typeface="Trebuchet MS"/>
                <a:cs typeface="Trebuchet MS"/>
                <a:sym typeface="Trebuchet MS"/>
              </a:rPr>
              <a:t>People check their phones 150 times a day,</a:t>
            </a:r>
            <a:r>
              <a:rPr lang="en-US" sz="1000">
                <a:solidFill>
                  <a:schemeClr val="accent2"/>
                </a:solidFill>
                <a:latin typeface="Trebuchet MS"/>
                <a:ea typeface="Trebuchet MS"/>
                <a:cs typeface="Trebuchet MS"/>
                <a:sym typeface="Trebuchet MS"/>
              </a:rPr>
              <a:t> according to </a:t>
            </a:r>
            <a:r>
              <a:rPr lang="en-US" sz="1000" u="sng">
                <a:solidFill>
                  <a:schemeClr val="accent2"/>
                </a:solidFill>
                <a:latin typeface="Trebuchet MS"/>
                <a:ea typeface="Trebuchet MS"/>
                <a:cs typeface="Trebuchet MS"/>
                <a:sym typeface="Trebuchet MS"/>
                <a:hlinkClick r:id="rId4"/>
              </a:rPr>
              <a:t>Kleiner Perkins Caufield &amp; Byers’s annual Internet Trends report</a:t>
            </a:r>
            <a:r>
              <a:rPr lang="en-US" sz="1000">
                <a:solidFill>
                  <a:schemeClr val="accent2"/>
                </a:solidFill>
                <a:latin typeface="Trebuchet MS"/>
                <a:ea typeface="Trebuchet MS"/>
                <a:cs typeface="Trebuchet MS"/>
                <a:sym typeface="Trebuchet MS"/>
              </a:rPr>
              <a:t>.</a:t>
            </a:r>
          </a:p>
          <a:p>
            <a:pPr lvl="0" algn="ctr" rtl="0">
              <a:spcBef>
                <a:spcPts val="0"/>
              </a:spcBef>
              <a:buNone/>
            </a:pPr>
            <a:endParaRPr sz="1100">
              <a:solidFill>
                <a:schemeClr val="accent2"/>
              </a:solidFill>
              <a:latin typeface="Trebuchet MS"/>
              <a:ea typeface="Trebuchet MS"/>
              <a:cs typeface="Trebuchet MS"/>
              <a:sym typeface="Trebuchet MS"/>
            </a:endParaRPr>
          </a:p>
          <a:p>
            <a:pPr lvl="0" algn="ctr" rtl="0">
              <a:spcBef>
                <a:spcPts val="0"/>
              </a:spcBef>
              <a:buNone/>
            </a:pPr>
            <a:endParaRPr sz="1000">
              <a:solidFill>
                <a:schemeClr val="accent2"/>
              </a:solidFill>
              <a:latin typeface="Trebuchet MS"/>
              <a:ea typeface="Trebuchet MS"/>
              <a:cs typeface="Trebuchet MS"/>
              <a:sym typeface="Trebuchet MS"/>
            </a:endParaRPr>
          </a:p>
        </p:txBody>
      </p:sp>
      <p:pic>
        <p:nvPicPr>
          <p:cNvPr id="65" name="Shape 65"/>
          <p:cNvPicPr preferRelativeResize="0"/>
          <p:nvPr/>
        </p:nvPicPr>
        <p:blipFill>
          <a:blip r:embed="rId5">
            <a:alphaModFix/>
          </a:blip>
          <a:stretch>
            <a:fillRect/>
          </a:stretch>
        </p:blipFill>
        <p:spPr>
          <a:xfrm>
            <a:off x="1202651" y="3178000"/>
            <a:ext cx="884724" cy="1681349"/>
          </a:xfrm>
          <a:prstGeom prst="rect">
            <a:avLst/>
          </a:prstGeom>
          <a:noFill/>
          <a:ln>
            <a:noFill/>
          </a:ln>
        </p:spPr>
      </p:pic>
      <p:pic>
        <p:nvPicPr>
          <p:cNvPr id="66" name="Shape 66"/>
          <p:cNvPicPr preferRelativeResize="0"/>
          <p:nvPr/>
        </p:nvPicPr>
        <p:blipFill>
          <a:blip r:embed="rId6">
            <a:alphaModFix/>
          </a:blip>
          <a:stretch>
            <a:fillRect/>
          </a:stretch>
        </p:blipFill>
        <p:spPr>
          <a:xfrm>
            <a:off x="3517500" y="1249525"/>
            <a:ext cx="1390525" cy="13684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457200" y="139700"/>
            <a:ext cx="8077199" cy="571500"/>
          </a:xfrm>
          <a:prstGeom prst="rect">
            <a:avLst/>
          </a:prstGeom>
          <a:noFill/>
          <a:ln>
            <a:noFill/>
          </a:ln>
        </p:spPr>
        <p:txBody>
          <a:bodyPr lIns="91425" tIns="45700" rIns="91425" bIns="45700" anchor="t" anchorCtr="0">
            <a:noAutofit/>
          </a:bodyPr>
          <a:lstStyle/>
          <a:p>
            <a:pPr marL="0" marR="0" lvl="0" indent="0" algn="l" rtl="0">
              <a:lnSpc>
                <a:spcPct val="122400"/>
              </a:lnSpc>
              <a:spcBef>
                <a:spcPts val="0"/>
              </a:spcBef>
              <a:buClr>
                <a:schemeClr val="dk1"/>
              </a:buClr>
              <a:buSzPct val="25000"/>
              <a:buFont typeface="Arial"/>
              <a:buNone/>
            </a:pPr>
            <a:r>
              <a:rPr lang="en-US" sz="5000">
                <a:solidFill>
                  <a:srgbClr val="073763"/>
                </a:solidFill>
                <a:latin typeface="Trebuchet MS"/>
                <a:ea typeface="Trebuchet MS"/>
                <a:cs typeface="Trebuchet MS"/>
                <a:sym typeface="Trebuchet MS"/>
              </a:rPr>
              <a:t>Local Opportunity</a:t>
            </a:r>
          </a:p>
        </p:txBody>
      </p:sp>
      <p:sp>
        <p:nvSpPr>
          <p:cNvPr id="73" name="Shape 73"/>
          <p:cNvSpPr txBox="1"/>
          <p:nvPr/>
        </p:nvSpPr>
        <p:spPr>
          <a:xfrm>
            <a:off x="6252875" y="1947237"/>
            <a:ext cx="2072099" cy="1789200"/>
          </a:xfrm>
          <a:prstGeom prst="rect">
            <a:avLst/>
          </a:prstGeom>
          <a:noFill/>
          <a:ln>
            <a:noFill/>
          </a:ln>
        </p:spPr>
        <p:txBody>
          <a:bodyPr lIns="91425" tIns="91425" rIns="91425" bIns="91425" anchor="t" anchorCtr="0">
            <a:noAutofit/>
          </a:bodyPr>
          <a:lstStyle/>
          <a:p>
            <a:pPr lvl="0" rtl="0">
              <a:spcBef>
                <a:spcPts val="0"/>
              </a:spcBef>
              <a:buNone/>
            </a:pPr>
            <a:r>
              <a:rPr lang="en-US" sz="1200">
                <a:solidFill>
                  <a:srgbClr val="666666"/>
                </a:solidFill>
                <a:latin typeface="Trebuchet MS"/>
                <a:ea typeface="Trebuchet MS"/>
                <a:cs typeface="Trebuchet MS"/>
                <a:sym typeface="Trebuchet MS"/>
              </a:rPr>
              <a:t>We are missing a lot of prime advertising space with off-site sources. Your NAP (Name, Address, and Phone) needs to be added correctly with citations to directories. </a:t>
            </a:r>
          </a:p>
          <a:p>
            <a:pPr lvl="0" rtl="0">
              <a:spcBef>
                <a:spcPts val="0"/>
              </a:spcBef>
              <a:buNone/>
            </a:pPr>
            <a:endParaRPr sz="1200">
              <a:solidFill>
                <a:srgbClr val="666666"/>
              </a:solidFill>
              <a:latin typeface="Trebuchet MS"/>
              <a:ea typeface="Trebuchet MS"/>
              <a:cs typeface="Trebuchet MS"/>
              <a:sym typeface="Trebuchet MS"/>
            </a:endParaRPr>
          </a:p>
        </p:txBody>
      </p:sp>
      <p:pic>
        <p:nvPicPr>
          <p:cNvPr id="75" name="Shape 75" descr="2015-05-06_1225.png"/>
          <p:cNvPicPr preferRelativeResize="0"/>
          <p:nvPr/>
        </p:nvPicPr>
        <p:blipFill>
          <a:blip r:embed="rId3">
            <a:alphaModFix/>
          </a:blip>
          <a:stretch>
            <a:fillRect/>
          </a:stretch>
        </p:blipFill>
        <p:spPr>
          <a:xfrm>
            <a:off x="5924550" y="711200"/>
            <a:ext cx="2609850" cy="971550"/>
          </a:xfrm>
          <a:prstGeom prst="rect">
            <a:avLst/>
          </a:prstGeom>
          <a:noFill/>
          <a:ln>
            <a:noFill/>
          </a:ln>
        </p:spPr>
      </p:pic>
      <p:pic>
        <p:nvPicPr>
          <p:cNvPr id="76" name="Shape 76" descr="2015-05-06_1225_001.png"/>
          <p:cNvPicPr preferRelativeResize="0"/>
          <p:nvPr/>
        </p:nvPicPr>
        <p:blipFill>
          <a:blip r:embed="rId4">
            <a:alphaModFix/>
          </a:blip>
          <a:stretch>
            <a:fillRect/>
          </a:stretch>
        </p:blipFill>
        <p:spPr>
          <a:xfrm>
            <a:off x="373750" y="992000"/>
            <a:ext cx="5550799" cy="3764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80"/>
        <p:cNvGrpSpPr/>
        <p:nvPr/>
      </p:nvGrpSpPr>
      <p:grpSpPr>
        <a:xfrm>
          <a:off x="0" y="0"/>
          <a:ext cx="0" cy="0"/>
          <a:chOff x="0" y="0"/>
          <a:chExt cx="0" cy="0"/>
        </a:xfrm>
      </p:grpSpPr>
      <p:sp>
        <p:nvSpPr>
          <p:cNvPr id="81" name="Shape 81"/>
          <p:cNvSpPr txBox="1"/>
          <p:nvPr/>
        </p:nvSpPr>
        <p:spPr>
          <a:xfrm>
            <a:off x="457200" y="760563"/>
            <a:ext cx="8229600" cy="1400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500">
                <a:solidFill>
                  <a:schemeClr val="accent6"/>
                </a:solidFill>
                <a:latin typeface="Trebuchet MS"/>
                <a:ea typeface="Trebuchet MS"/>
                <a:cs typeface="Trebuchet MS"/>
                <a:sym typeface="Trebuchet MS"/>
              </a:rPr>
              <a:t>Proposed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457200" y="139700"/>
            <a:ext cx="8077199" cy="571500"/>
          </a:xfrm>
          <a:prstGeom prst="rect">
            <a:avLst/>
          </a:prstGeom>
          <a:noFill/>
          <a:ln>
            <a:noFill/>
          </a:ln>
        </p:spPr>
        <p:txBody>
          <a:bodyPr lIns="91425" tIns="45700" rIns="91425" bIns="45700" anchor="t" anchorCtr="0">
            <a:noAutofit/>
          </a:bodyPr>
          <a:lstStyle/>
          <a:p>
            <a:pPr marL="0" marR="0" lvl="0" indent="0" algn="l" rtl="0">
              <a:lnSpc>
                <a:spcPct val="122400"/>
              </a:lnSpc>
              <a:spcBef>
                <a:spcPts val="0"/>
              </a:spcBef>
              <a:buClr>
                <a:schemeClr val="dk1"/>
              </a:buClr>
              <a:buSzPct val="25000"/>
              <a:buFont typeface="Arial"/>
              <a:buNone/>
            </a:pPr>
            <a:r>
              <a:rPr lang="en-US" sz="5000">
                <a:solidFill>
                  <a:srgbClr val="073763"/>
                </a:solidFill>
                <a:latin typeface="Trebuchet MS"/>
                <a:ea typeface="Trebuchet MS"/>
                <a:cs typeface="Trebuchet MS"/>
                <a:sym typeface="Trebuchet MS"/>
              </a:rPr>
              <a:t>Local Search</a:t>
            </a:r>
          </a:p>
        </p:txBody>
      </p:sp>
      <p:sp>
        <p:nvSpPr>
          <p:cNvPr id="88" name="Shape 88"/>
          <p:cNvSpPr txBox="1"/>
          <p:nvPr/>
        </p:nvSpPr>
        <p:spPr>
          <a:xfrm>
            <a:off x="457200" y="1345250"/>
            <a:ext cx="6133500" cy="2671800"/>
          </a:xfrm>
          <a:prstGeom prst="rect">
            <a:avLst/>
          </a:prstGeom>
          <a:noFill/>
          <a:ln>
            <a:noFill/>
          </a:ln>
        </p:spPr>
        <p:txBody>
          <a:bodyPr lIns="91425" tIns="45700" rIns="91425" bIns="45700" anchor="t" anchorCtr="0">
            <a:noAutofit/>
          </a:bodyPr>
          <a:lstStyle/>
          <a:p>
            <a:pPr marL="0" marR="0" lvl="0" indent="-762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Monthly Fee Includes:</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Proper listing verification</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Long-term, fully optimized listing</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Premium optimized video and images</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10 geo tag photos</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Creation of listing logo</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Citation clean up and building</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Google Plus and YouTube synched</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On-site content creation (Keyword HyperFocus)</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Schema markup integration</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Keyword tracking</a:t>
            </a:r>
          </a:p>
          <a:p>
            <a:pPr marL="457200" marR="0" lvl="0" indent="-304800" algn="l" rtl="0">
              <a:spcBef>
                <a:spcPts val="0"/>
              </a:spcBef>
              <a:buClr>
                <a:schemeClr val="dk2"/>
              </a:buClr>
              <a:buSzPct val="100000"/>
              <a:buFont typeface="Trebuchet MS"/>
              <a:buNone/>
            </a:pPr>
            <a:r>
              <a:rPr lang="en-US" sz="1200">
                <a:solidFill>
                  <a:schemeClr val="dk2"/>
                </a:solidFill>
                <a:latin typeface="Trebuchet MS"/>
                <a:ea typeface="Trebuchet MS"/>
                <a:cs typeface="Trebuchet MS"/>
                <a:sym typeface="Trebuchet MS"/>
              </a:rPr>
              <a:t>❏ Monthly reporting</a:t>
            </a:r>
          </a:p>
          <a:p>
            <a:pPr marR="0" lvl="0" algn="l" rtl="0">
              <a:spcBef>
                <a:spcPts val="0"/>
              </a:spcBef>
              <a:buNone/>
            </a:pPr>
            <a:r>
              <a:rPr lang="en-US" sz="1200">
                <a:solidFill>
                  <a:schemeClr val="dk2"/>
                </a:solidFill>
                <a:latin typeface="Trebuchet MS"/>
                <a:ea typeface="Trebuchet MS"/>
                <a:cs typeface="Trebuchet MS"/>
                <a:sym typeface="Trebuchet MS"/>
              </a:rPr>
              <a:t>     ❏ Strategic Forecasting</a:t>
            </a:r>
          </a:p>
          <a:p>
            <a:pPr marR="0" lvl="0" algn="l" rtl="0">
              <a:spcBef>
                <a:spcPts val="0"/>
              </a:spcBef>
              <a:buNone/>
            </a:pPr>
            <a:endParaRPr sz="1200">
              <a:solidFill>
                <a:schemeClr val="dk2"/>
              </a:solidFill>
              <a:latin typeface="Trebuchet MS"/>
              <a:ea typeface="Trebuchet MS"/>
              <a:cs typeface="Trebuchet MS"/>
              <a:sym typeface="Trebuchet MS"/>
            </a:endParaRPr>
          </a:p>
          <a:p>
            <a:pPr marL="0" marR="0" lvl="0" indent="0" algn="l" rtl="0">
              <a:spcBef>
                <a:spcPts val="0"/>
              </a:spcBef>
              <a:buNone/>
            </a:pPr>
            <a:endParaRPr>
              <a:solidFill>
                <a:schemeClr val="dk2"/>
              </a:solidFill>
              <a:latin typeface="Trebuchet MS"/>
              <a:ea typeface="Trebuchet MS"/>
              <a:cs typeface="Trebuchet MS"/>
              <a:sym typeface="Trebuchet MS"/>
            </a:endParaRPr>
          </a:p>
          <a:p>
            <a:pPr marL="0" marR="0" lvl="0" indent="0" algn="l" rtl="0">
              <a:spcBef>
                <a:spcPts val="0"/>
              </a:spcBef>
              <a:buNone/>
            </a:pPr>
            <a:endParaRPr>
              <a:solidFill>
                <a:schemeClr val="dk2"/>
              </a:solidFill>
              <a:latin typeface="Trebuchet MS"/>
              <a:ea typeface="Trebuchet MS"/>
              <a:cs typeface="Trebuchet MS"/>
              <a:sym typeface="Trebuchet MS"/>
            </a:endParaRPr>
          </a:p>
          <a:p>
            <a:pPr marL="0" marR="0" lvl="0" indent="0" algn="l" rtl="0">
              <a:spcBef>
                <a:spcPts val="0"/>
              </a:spcBef>
              <a:buNone/>
            </a:pPr>
            <a:endParaRPr>
              <a:solidFill>
                <a:schemeClr val="dk2"/>
              </a:solidFill>
              <a:latin typeface="Trebuchet MS"/>
              <a:ea typeface="Trebuchet MS"/>
              <a:cs typeface="Trebuchet MS"/>
              <a:sym typeface="Trebuchet MS"/>
            </a:endParaRPr>
          </a:p>
        </p:txBody>
      </p:sp>
      <p:sp>
        <p:nvSpPr>
          <p:cNvPr id="89" name="Shape 89"/>
          <p:cNvSpPr/>
          <p:nvPr/>
        </p:nvSpPr>
        <p:spPr>
          <a:xfrm>
            <a:off x="457200" y="899300"/>
            <a:ext cx="7664099" cy="962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073763"/>
                </a:solidFill>
                <a:latin typeface="Trebuchet MS"/>
                <a:ea typeface="Trebuchet MS"/>
                <a:cs typeface="Trebuchet MS"/>
                <a:sym typeface="Trebuchet MS"/>
              </a:rPr>
              <a:t>Company Name  - $500/mo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457200" y="139700"/>
            <a:ext cx="8305799" cy="571500"/>
          </a:xfrm>
          <a:prstGeom prst="rect">
            <a:avLst/>
          </a:prstGeom>
          <a:noFill/>
          <a:ln>
            <a:noFill/>
          </a:ln>
        </p:spPr>
        <p:txBody>
          <a:bodyPr lIns="91425" tIns="45700" rIns="91425" bIns="45700" anchor="t" anchorCtr="0">
            <a:noAutofit/>
          </a:bodyPr>
          <a:lstStyle/>
          <a:p>
            <a:pPr marL="0" marR="0" lvl="0" indent="0" algn="l" rtl="0">
              <a:lnSpc>
                <a:spcPct val="122400"/>
              </a:lnSpc>
              <a:spcBef>
                <a:spcPts val="0"/>
              </a:spcBef>
              <a:buClr>
                <a:schemeClr val="dk1"/>
              </a:buClr>
              <a:buSzPct val="25000"/>
              <a:buFont typeface="Arial"/>
              <a:buNone/>
            </a:pPr>
            <a:r>
              <a:rPr lang="en-US" sz="5000">
                <a:solidFill>
                  <a:srgbClr val="073763"/>
                </a:solidFill>
              </a:rPr>
              <a:t>Monthly Timeline</a:t>
            </a:r>
          </a:p>
        </p:txBody>
      </p:sp>
      <p:sp>
        <p:nvSpPr>
          <p:cNvPr id="96" name="Shape 96"/>
          <p:cNvSpPr/>
          <p:nvPr/>
        </p:nvSpPr>
        <p:spPr>
          <a:xfrm>
            <a:off x="579400" y="971550"/>
            <a:ext cx="1240799" cy="872699"/>
          </a:xfrm>
          <a:prstGeom prst="round2DiagRect">
            <a:avLst>
              <a:gd name="adj1" fmla="val 16667"/>
              <a:gd name="adj2" fmla="val 0"/>
            </a:avLst>
          </a:prstGeom>
          <a:solidFill>
            <a:schemeClr val="accent2"/>
          </a:solidFill>
          <a:ln>
            <a:noFill/>
          </a:ln>
        </p:spPr>
        <p:txBody>
          <a:bodyPr lIns="91425" tIns="45700" rIns="91425" bIns="45700" anchor="ctr" anchorCtr="1">
            <a:noAutofit/>
          </a:bodyPr>
          <a:lstStyle/>
          <a:p>
            <a:pPr marL="0" marR="0" lvl="0" indent="0" algn="ctr" rtl="0">
              <a:spcBef>
                <a:spcPts val="0"/>
              </a:spcBef>
              <a:buSzPct val="25000"/>
              <a:buNone/>
            </a:pPr>
            <a:r>
              <a:rPr lang="en-US" sz="2400" b="0" i="0" u="none" strike="noStrike" cap="none">
                <a:solidFill>
                  <a:srgbClr val="FFFFFF"/>
                </a:solidFill>
                <a:latin typeface="Arial"/>
                <a:ea typeface="Arial"/>
                <a:cs typeface="Arial"/>
                <a:sym typeface="Arial"/>
              </a:rPr>
              <a:t>1-3</a:t>
            </a:r>
          </a:p>
        </p:txBody>
      </p:sp>
      <p:sp>
        <p:nvSpPr>
          <p:cNvPr id="97" name="Shape 97"/>
          <p:cNvSpPr/>
          <p:nvPr/>
        </p:nvSpPr>
        <p:spPr>
          <a:xfrm>
            <a:off x="1877431" y="971550"/>
            <a:ext cx="1240799" cy="872699"/>
          </a:xfrm>
          <a:prstGeom prst="round2DiagRect">
            <a:avLst>
              <a:gd name="adj1" fmla="val 16667"/>
              <a:gd name="adj2" fmla="val 0"/>
            </a:avLst>
          </a:prstGeom>
          <a:solidFill>
            <a:schemeClr val="dk1"/>
          </a:solidFill>
          <a:ln>
            <a:noFill/>
          </a:ln>
        </p:spPr>
        <p:txBody>
          <a:bodyPr lIns="91425" tIns="45700" rIns="91425" bIns="45700" anchor="ctr" anchorCtr="1">
            <a:noAutofit/>
          </a:bodyPr>
          <a:lstStyle/>
          <a:p>
            <a:pPr marL="0" marR="0" lvl="0" indent="0" algn="ctr" rtl="0">
              <a:spcBef>
                <a:spcPts val="0"/>
              </a:spcBef>
              <a:buSzPct val="25000"/>
              <a:buNone/>
            </a:pPr>
            <a:r>
              <a:rPr lang="en-US" sz="2400" dirty="0">
                <a:solidFill>
                  <a:srgbClr val="FFFFFF"/>
                </a:solidFill>
              </a:rPr>
              <a:t>4-6</a:t>
            </a:r>
          </a:p>
        </p:txBody>
      </p:sp>
      <p:sp>
        <p:nvSpPr>
          <p:cNvPr id="98" name="Shape 98"/>
          <p:cNvSpPr/>
          <p:nvPr/>
        </p:nvSpPr>
        <p:spPr>
          <a:xfrm>
            <a:off x="486550" y="1904250"/>
            <a:ext cx="1426499" cy="2057999"/>
          </a:xfrm>
          <a:prstGeom prst="rect">
            <a:avLst/>
          </a:prstGeom>
          <a:noFill/>
          <a:ln>
            <a:noFill/>
          </a:ln>
        </p:spPr>
        <p:txBody>
          <a:bodyPr lIns="91425" tIns="45700" rIns="91425" bIns="45700" anchor="t" anchorCtr="0">
            <a:noAutofit/>
          </a:bodyPr>
          <a:lstStyle/>
          <a:p>
            <a:pPr marL="0" marR="0" lvl="0" indent="-69850" algn="l" rtl="0">
              <a:spcBef>
                <a:spcPts val="0"/>
              </a:spcBef>
              <a:buClr>
                <a:srgbClr val="000000"/>
              </a:buClr>
              <a:buSzPct val="137500"/>
              <a:buFont typeface="Arial"/>
              <a:buNone/>
            </a:pPr>
            <a:r>
              <a:rPr lang="en-US" sz="800" dirty="0">
                <a:solidFill>
                  <a:schemeClr val="dk2"/>
                </a:solidFill>
                <a:latin typeface="Trebuchet MS"/>
                <a:ea typeface="Trebuchet MS"/>
                <a:cs typeface="Trebuchet MS"/>
                <a:sym typeface="Trebuchet MS"/>
              </a:rPr>
              <a:t>Set Up in Tools</a:t>
            </a:r>
          </a:p>
          <a:p>
            <a:pPr marL="0" marR="0" lvl="0" indent="-69850" algn="l" rtl="0">
              <a:spcBef>
                <a:spcPts val="0"/>
              </a:spcBef>
              <a:buClr>
                <a:srgbClr val="000000"/>
              </a:buClr>
              <a:buSzPct val="137500"/>
              <a:buFont typeface="Arial"/>
              <a:buNone/>
            </a:pPr>
            <a:r>
              <a:rPr lang="en-US" sz="800" dirty="0">
                <a:solidFill>
                  <a:schemeClr val="dk2"/>
                </a:solidFill>
                <a:latin typeface="Trebuchet MS"/>
                <a:ea typeface="Trebuchet MS"/>
                <a:cs typeface="Trebuchet MS"/>
                <a:sym typeface="Trebuchet MS"/>
              </a:rPr>
              <a:t>Business Verification</a:t>
            </a:r>
          </a:p>
          <a:p>
            <a:pPr marL="0" marR="0" lvl="0" indent="-69850" algn="l" rtl="0">
              <a:spcBef>
                <a:spcPts val="0"/>
              </a:spcBef>
              <a:buClr>
                <a:srgbClr val="000000"/>
              </a:buClr>
              <a:buSzPct val="137500"/>
              <a:buFont typeface="Arial"/>
              <a:buNone/>
            </a:pPr>
            <a:r>
              <a:rPr lang="en-US" sz="800" dirty="0">
                <a:solidFill>
                  <a:schemeClr val="dk2"/>
                </a:solidFill>
                <a:latin typeface="Trebuchet MS"/>
                <a:ea typeface="Trebuchet MS"/>
                <a:cs typeface="Trebuchet MS"/>
                <a:sym typeface="Trebuchet MS"/>
              </a:rPr>
              <a:t>Keyword Research</a:t>
            </a:r>
          </a:p>
          <a:p>
            <a:pPr marL="0" marR="0" lvl="0" indent="-69850" algn="l" rtl="0">
              <a:spcBef>
                <a:spcPts val="0"/>
              </a:spcBef>
              <a:buClr>
                <a:srgbClr val="000000"/>
              </a:buClr>
              <a:buSzPct val="137500"/>
              <a:buFont typeface="Arial"/>
              <a:buNone/>
            </a:pPr>
            <a:r>
              <a:rPr lang="en-US" sz="800" dirty="0">
                <a:solidFill>
                  <a:schemeClr val="dk2"/>
                </a:solidFill>
                <a:latin typeface="Trebuchet MS"/>
                <a:ea typeface="Trebuchet MS"/>
                <a:cs typeface="Trebuchet MS"/>
                <a:sym typeface="Trebuchet MS"/>
              </a:rPr>
              <a:t>Citation Audit</a:t>
            </a:r>
          </a:p>
          <a:p>
            <a:pPr marL="0" marR="0" lvl="0" indent="-69850" algn="l" rtl="0">
              <a:spcBef>
                <a:spcPts val="0"/>
              </a:spcBef>
              <a:buClr>
                <a:srgbClr val="000000"/>
              </a:buClr>
              <a:buSzPct val="137500"/>
              <a:buFont typeface="Arial"/>
              <a:buNone/>
            </a:pPr>
            <a:r>
              <a:rPr lang="en-US" sz="800" dirty="0">
                <a:solidFill>
                  <a:schemeClr val="dk2"/>
                </a:solidFill>
                <a:latin typeface="Trebuchet MS"/>
                <a:ea typeface="Trebuchet MS"/>
                <a:cs typeface="Trebuchet MS"/>
                <a:sym typeface="Trebuchet MS"/>
              </a:rPr>
              <a:t>Photo Citations</a:t>
            </a:r>
          </a:p>
          <a:p>
            <a:pPr marL="0" marR="0" lvl="0" indent="-69850" algn="l" rtl="0">
              <a:spcBef>
                <a:spcPts val="0"/>
              </a:spcBef>
              <a:buClr>
                <a:srgbClr val="000000"/>
              </a:buClr>
              <a:buSzPct val="137500"/>
              <a:buFont typeface="Arial"/>
              <a:buNone/>
            </a:pPr>
            <a:r>
              <a:rPr lang="en-US" sz="800" dirty="0">
                <a:solidFill>
                  <a:schemeClr val="dk2"/>
                </a:solidFill>
                <a:latin typeface="Trebuchet MS"/>
                <a:ea typeface="Trebuchet MS"/>
                <a:cs typeface="Trebuchet MS"/>
                <a:sym typeface="Trebuchet MS"/>
              </a:rPr>
              <a:t>Listing Optimization</a:t>
            </a:r>
          </a:p>
          <a:p>
            <a:pPr marL="0" marR="0" lvl="0" indent="0" algn="l" rtl="0">
              <a:spcBef>
                <a:spcPts val="0"/>
              </a:spcBef>
              <a:buSzPct val="25000"/>
              <a:buNone/>
            </a:pPr>
            <a:r>
              <a:rPr lang="en-US" sz="800" dirty="0">
                <a:solidFill>
                  <a:schemeClr val="dk2"/>
                </a:solidFill>
                <a:latin typeface="Trebuchet MS"/>
                <a:ea typeface="Trebuchet MS"/>
                <a:cs typeface="Trebuchet MS"/>
                <a:sym typeface="Trebuchet MS"/>
              </a:rPr>
              <a:t>Monthly Reporting</a:t>
            </a:r>
          </a:p>
          <a:p>
            <a:pPr marL="0" marR="0" lvl="0" indent="0" algn="l" rtl="0">
              <a:spcBef>
                <a:spcPts val="0"/>
              </a:spcBef>
              <a:buNone/>
            </a:pPr>
            <a:endParaRPr sz="800" dirty="0">
              <a:solidFill>
                <a:schemeClr val="dk2"/>
              </a:solidFill>
              <a:latin typeface="Trebuchet MS"/>
              <a:ea typeface="Trebuchet MS"/>
              <a:cs typeface="Trebuchet MS"/>
              <a:sym typeface="Trebuchet MS"/>
            </a:endParaRPr>
          </a:p>
        </p:txBody>
      </p:sp>
      <p:sp>
        <p:nvSpPr>
          <p:cNvPr id="99" name="Shape 99"/>
          <p:cNvSpPr/>
          <p:nvPr/>
        </p:nvSpPr>
        <p:spPr>
          <a:xfrm>
            <a:off x="3167724" y="971568"/>
            <a:ext cx="1240799" cy="872699"/>
          </a:xfrm>
          <a:prstGeom prst="round2DiagRect">
            <a:avLst>
              <a:gd name="adj1" fmla="val 16667"/>
              <a:gd name="adj2" fmla="val 0"/>
            </a:avLst>
          </a:prstGeom>
          <a:solidFill>
            <a:schemeClr val="accent2"/>
          </a:solidFill>
          <a:ln>
            <a:noFill/>
          </a:ln>
        </p:spPr>
        <p:txBody>
          <a:bodyPr lIns="91425" tIns="45700" rIns="91425" bIns="45700" anchor="ctr" anchorCtr="1">
            <a:noAutofit/>
          </a:bodyPr>
          <a:lstStyle/>
          <a:p>
            <a:pPr marL="0" marR="0" lvl="0" indent="0" algn="ctr" rtl="0">
              <a:spcBef>
                <a:spcPts val="0"/>
              </a:spcBef>
              <a:buSzPct val="25000"/>
              <a:buNone/>
            </a:pPr>
            <a:r>
              <a:rPr lang="en-US" sz="2400">
                <a:solidFill>
                  <a:srgbClr val="FFFFFF"/>
                </a:solidFill>
              </a:rPr>
              <a:t>7-9</a:t>
            </a:r>
          </a:p>
        </p:txBody>
      </p:sp>
      <p:sp>
        <p:nvSpPr>
          <p:cNvPr id="100" name="Shape 100"/>
          <p:cNvSpPr/>
          <p:nvPr/>
        </p:nvSpPr>
        <p:spPr>
          <a:xfrm>
            <a:off x="4458003" y="971568"/>
            <a:ext cx="1240799" cy="872699"/>
          </a:xfrm>
          <a:prstGeom prst="round2DiagRect">
            <a:avLst>
              <a:gd name="adj1" fmla="val 16667"/>
              <a:gd name="adj2" fmla="val 0"/>
            </a:avLst>
          </a:prstGeom>
          <a:solidFill>
            <a:schemeClr val="dk1"/>
          </a:solidFill>
          <a:ln>
            <a:noFill/>
          </a:ln>
        </p:spPr>
        <p:txBody>
          <a:bodyPr lIns="91425" tIns="45700" rIns="91425" bIns="45700" anchor="ctr" anchorCtr="1">
            <a:noAutofit/>
          </a:bodyPr>
          <a:lstStyle/>
          <a:p>
            <a:pPr marL="0" marR="0" lvl="0" indent="0" algn="ctr" rtl="0">
              <a:spcBef>
                <a:spcPts val="0"/>
              </a:spcBef>
              <a:buSzPct val="25000"/>
              <a:buNone/>
            </a:pPr>
            <a:r>
              <a:rPr lang="en-US" sz="2400">
                <a:solidFill>
                  <a:srgbClr val="FFFFFF"/>
                </a:solidFill>
              </a:rPr>
              <a:t>10-12</a:t>
            </a:r>
          </a:p>
        </p:txBody>
      </p:sp>
      <p:sp>
        <p:nvSpPr>
          <p:cNvPr id="101" name="Shape 101"/>
          <p:cNvSpPr/>
          <p:nvPr/>
        </p:nvSpPr>
        <p:spPr>
          <a:xfrm>
            <a:off x="5798205" y="971568"/>
            <a:ext cx="1240799" cy="872699"/>
          </a:xfrm>
          <a:prstGeom prst="round2DiagRect">
            <a:avLst>
              <a:gd name="adj1" fmla="val 16667"/>
              <a:gd name="adj2" fmla="val 0"/>
            </a:avLst>
          </a:prstGeom>
          <a:solidFill>
            <a:schemeClr val="accent2"/>
          </a:solidFill>
          <a:ln>
            <a:noFill/>
          </a:ln>
        </p:spPr>
        <p:txBody>
          <a:bodyPr lIns="91425" tIns="45700" rIns="91425" bIns="45700" anchor="ctr" anchorCtr="1">
            <a:noAutofit/>
          </a:bodyPr>
          <a:lstStyle/>
          <a:p>
            <a:pPr marL="0" marR="0" lvl="0" indent="0" algn="ctr" rtl="0">
              <a:spcBef>
                <a:spcPts val="0"/>
              </a:spcBef>
              <a:buSzPct val="25000"/>
              <a:buNone/>
            </a:pPr>
            <a:r>
              <a:rPr lang="en-US" sz="1800">
                <a:solidFill>
                  <a:srgbClr val="FFFFFF"/>
                </a:solidFill>
              </a:rPr>
              <a:t>Ongoing</a:t>
            </a:r>
          </a:p>
        </p:txBody>
      </p:sp>
      <p:sp>
        <p:nvSpPr>
          <p:cNvPr id="102" name="Shape 102"/>
          <p:cNvSpPr/>
          <p:nvPr/>
        </p:nvSpPr>
        <p:spPr>
          <a:xfrm>
            <a:off x="3144275" y="1904250"/>
            <a:ext cx="1304399" cy="2777100"/>
          </a:xfrm>
          <a:prstGeom prst="rect">
            <a:avLst/>
          </a:prstGeom>
          <a:noFill/>
          <a:ln>
            <a:noFill/>
          </a:ln>
        </p:spPr>
        <p:txBody>
          <a:bodyPr lIns="91425" tIns="45700" rIns="91425" bIns="45700" anchor="t" anchorCtr="0">
            <a:noAutofit/>
          </a:bodyPr>
          <a:lstStyle/>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Citation Building</a:t>
            </a:r>
          </a:p>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Video Citations</a:t>
            </a:r>
          </a:p>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Content Evaluation</a:t>
            </a:r>
          </a:p>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Content Generation</a:t>
            </a:r>
          </a:p>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Website Performance</a:t>
            </a:r>
          </a:p>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Competitor Standings</a:t>
            </a:r>
          </a:p>
          <a:p>
            <a:pPr lvl="0" rtl="0">
              <a:spcBef>
                <a:spcPts val="0"/>
              </a:spcBef>
              <a:buClr>
                <a:srgbClr val="000000"/>
              </a:buClr>
              <a:buSzPct val="137500"/>
              <a:buFont typeface="Arial"/>
              <a:buNone/>
            </a:pPr>
            <a:r>
              <a:rPr lang="en-US" sz="800">
                <a:solidFill>
                  <a:schemeClr val="dk2"/>
                </a:solidFill>
                <a:latin typeface="Trebuchet MS"/>
                <a:ea typeface="Trebuchet MS"/>
                <a:cs typeface="Trebuchet MS"/>
                <a:sym typeface="Trebuchet MS"/>
              </a:rPr>
              <a:t>Monthly Reporting</a:t>
            </a:r>
          </a:p>
        </p:txBody>
      </p:sp>
      <p:sp>
        <p:nvSpPr>
          <p:cNvPr id="103" name="Shape 103"/>
          <p:cNvSpPr txBox="1"/>
          <p:nvPr/>
        </p:nvSpPr>
        <p:spPr>
          <a:xfrm>
            <a:off x="1861825" y="1873200"/>
            <a:ext cx="1304399" cy="2297999"/>
          </a:xfrm>
          <a:prstGeom prst="rect">
            <a:avLst/>
          </a:prstGeom>
          <a:noFill/>
          <a:ln>
            <a:noFill/>
          </a:ln>
        </p:spPr>
        <p:txBody>
          <a:bodyPr lIns="91425" tIns="91425" rIns="91425" bIns="91425" anchor="t" anchorCtr="0">
            <a:noAutofit/>
          </a:bodyPr>
          <a:lstStyle/>
          <a:p>
            <a:pPr lvl="0" rtl="0">
              <a:spcBef>
                <a:spcPts val="0"/>
              </a:spcBef>
              <a:buNone/>
            </a:pPr>
            <a:r>
              <a:rPr lang="en-US" sz="800">
                <a:solidFill>
                  <a:srgbClr val="666666"/>
                </a:solidFill>
                <a:latin typeface="Trebuchet MS"/>
                <a:ea typeface="Trebuchet MS"/>
                <a:cs typeface="Trebuchet MS"/>
                <a:sym typeface="Trebuchet MS"/>
              </a:rPr>
              <a:t>Landing Page Evaluation</a:t>
            </a:r>
          </a:p>
          <a:p>
            <a:pPr lvl="0" rtl="0">
              <a:spcBef>
                <a:spcPts val="0"/>
              </a:spcBef>
              <a:buNone/>
            </a:pPr>
            <a:r>
              <a:rPr lang="en-US" sz="800">
                <a:solidFill>
                  <a:srgbClr val="666666"/>
                </a:solidFill>
                <a:latin typeface="Trebuchet MS"/>
                <a:ea typeface="Trebuchet MS"/>
                <a:cs typeface="Trebuchet MS"/>
                <a:sym typeface="Trebuchet MS"/>
              </a:rPr>
              <a:t>Photo Citations</a:t>
            </a:r>
          </a:p>
          <a:p>
            <a:pPr lvl="0" rtl="0">
              <a:spcBef>
                <a:spcPts val="0"/>
              </a:spcBef>
              <a:buNone/>
            </a:pPr>
            <a:r>
              <a:rPr lang="en-US" sz="800">
                <a:solidFill>
                  <a:srgbClr val="666666"/>
                </a:solidFill>
                <a:latin typeface="Trebuchet MS"/>
                <a:ea typeface="Trebuchet MS"/>
                <a:cs typeface="Trebuchet MS"/>
                <a:sym typeface="Trebuchet MS"/>
              </a:rPr>
              <a:t>Schema Markup</a:t>
            </a:r>
          </a:p>
          <a:p>
            <a:pPr lvl="0" rtl="0">
              <a:spcBef>
                <a:spcPts val="0"/>
              </a:spcBef>
              <a:buNone/>
            </a:pPr>
            <a:r>
              <a:rPr lang="en-US" sz="800">
                <a:solidFill>
                  <a:srgbClr val="666666"/>
                </a:solidFill>
                <a:latin typeface="Trebuchet MS"/>
                <a:ea typeface="Trebuchet MS"/>
                <a:cs typeface="Trebuchet MS"/>
                <a:sym typeface="Trebuchet MS"/>
              </a:rPr>
              <a:t>Geo-Location Research</a:t>
            </a:r>
          </a:p>
          <a:p>
            <a:pPr lvl="0" rtl="0">
              <a:spcBef>
                <a:spcPts val="0"/>
              </a:spcBef>
              <a:buNone/>
            </a:pPr>
            <a:r>
              <a:rPr lang="en-US" sz="800">
                <a:solidFill>
                  <a:srgbClr val="666666"/>
                </a:solidFill>
                <a:latin typeface="Trebuchet MS"/>
                <a:ea typeface="Trebuchet MS"/>
                <a:cs typeface="Trebuchet MS"/>
                <a:sym typeface="Trebuchet MS"/>
              </a:rPr>
              <a:t>Competitor Evaluations</a:t>
            </a:r>
          </a:p>
          <a:p>
            <a:pPr lvl="0" rtl="0">
              <a:spcBef>
                <a:spcPts val="0"/>
              </a:spcBef>
              <a:buNone/>
            </a:pPr>
            <a:r>
              <a:rPr lang="en-US" sz="800">
                <a:solidFill>
                  <a:srgbClr val="666666"/>
                </a:solidFill>
                <a:latin typeface="Trebuchet MS"/>
                <a:ea typeface="Trebuchet MS"/>
                <a:cs typeface="Trebuchet MS"/>
                <a:sym typeface="Trebuchet MS"/>
              </a:rPr>
              <a:t>Account Reviews</a:t>
            </a:r>
          </a:p>
          <a:p>
            <a:pPr lvl="0" rtl="0">
              <a:spcBef>
                <a:spcPts val="0"/>
              </a:spcBef>
              <a:buNone/>
            </a:pPr>
            <a:r>
              <a:rPr lang="en-US" sz="800">
                <a:solidFill>
                  <a:srgbClr val="666666"/>
                </a:solidFill>
                <a:latin typeface="Trebuchet MS"/>
                <a:ea typeface="Trebuchet MS"/>
                <a:cs typeface="Trebuchet MS"/>
                <a:sym typeface="Trebuchet MS"/>
              </a:rPr>
              <a:t>Monthly Reporting</a:t>
            </a:r>
          </a:p>
          <a:p>
            <a:pPr lvl="0" rtl="0">
              <a:spcBef>
                <a:spcPts val="0"/>
              </a:spcBef>
              <a:buNone/>
            </a:pPr>
            <a:endParaRPr sz="800">
              <a:solidFill>
                <a:schemeClr val="dk2"/>
              </a:solidFill>
              <a:latin typeface="Trebuchet MS"/>
              <a:ea typeface="Trebuchet MS"/>
              <a:cs typeface="Trebuchet MS"/>
              <a:sym typeface="Trebuchet MS"/>
            </a:endParaRPr>
          </a:p>
        </p:txBody>
      </p:sp>
      <p:sp>
        <p:nvSpPr>
          <p:cNvPr id="104" name="Shape 104"/>
          <p:cNvSpPr txBox="1"/>
          <p:nvPr/>
        </p:nvSpPr>
        <p:spPr>
          <a:xfrm>
            <a:off x="4458000" y="1844275"/>
            <a:ext cx="1340100" cy="2546400"/>
          </a:xfrm>
          <a:prstGeom prst="rect">
            <a:avLst/>
          </a:prstGeom>
          <a:noFill/>
          <a:ln>
            <a:noFill/>
          </a:ln>
        </p:spPr>
        <p:txBody>
          <a:bodyPr lIns="91425" tIns="91425" rIns="91425" bIns="91425" anchor="t" anchorCtr="0">
            <a:noAutofit/>
          </a:bodyPr>
          <a:lstStyle/>
          <a:p>
            <a:pPr lvl="0" rtl="0">
              <a:spcBef>
                <a:spcPts val="0"/>
              </a:spcBef>
              <a:buNone/>
            </a:pPr>
            <a:r>
              <a:rPr lang="en-US" sz="800">
                <a:solidFill>
                  <a:schemeClr val="dk2"/>
                </a:solidFill>
                <a:latin typeface="Trebuchet MS"/>
                <a:ea typeface="Trebuchet MS"/>
                <a:cs typeface="Trebuchet MS"/>
                <a:sym typeface="Trebuchet MS"/>
              </a:rPr>
              <a:t>Citation Building</a:t>
            </a:r>
          </a:p>
          <a:p>
            <a:pPr lvl="0" rtl="0">
              <a:spcBef>
                <a:spcPts val="0"/>
              </a:spcBef>
              <a:buNone/>
            </a:pPr>
            <a:r>
              <a:rPr lang="en-US" sz="800">
                <a:solidFill>
                  <a:schemeClr val="dk2"/>
                </a:solidFill>
                <a:latin typeface="Trebuchet MS"/>
                <a:ea typeface="Trebuchet MS"/>
                <a:cs typeface="Trebuchet MS"/>
                <a:sym typeface="Trebuchet MS"/>
              </a:rPr>
              <a:t>Content Generation</a:t>
            </a:r>
          </a:p>
          <a:p>
            <a:pPr lvl="0" rtl="0">
              <a:spcBef>
                <a:spcPts val="0"/>
              </a:spcBef>
              <a:buNone/>
            </a:pPr>
            <a:r>
              <a:rPr lang="en-US" sz="800">
                <a:solidFill>
                  <a:schemeClr val="dk2"/>
                </a:solidFill>
                <a:latin typeface="Trebuchet MS"/>
                <a:ea typeface="Trebuchet MS"/>
                <a:cs typeface="Trebuchet MS"/>
                <a:sym typeface="Trebuchet MS"/>
              </a:rPr>
              <a:t>Keyword Research</a:t>
            </a:r>
          </a:p>
          <a:p>
            <a:pPr lvl="0" rtl="0">
              <a:spcBef>
                <a:spcPts val="0"/>
              </a:spcBef>
              <a:buNone/>
            </a:pPr>
            <a:r>
              <a:rPr lang="en-US" sz="800">
                <a:solidFill>
                  <a:schemeClr val="dk2"/>
                </a:solidFill>
                <a:latin typeface="Trebuchet MS"/>
                <a:ea typeface="Trebuchet MS"/>
                <a:cs typeface="Trebuchet MS"/>
                <a:sym typeface="Trebuchet MS"/>
              </a:rPr>
              <a:t>Ad Hoc deliverables</a:t>
            </a:r>
          </a:p>
          <a:p>
            <a:pPr lvl="0" rtl="0">
              <a:spcBef>
                <a:spcPts val="0"/>
              </a:spcBef>
              <a:buNone/>
            </a:pPr>
            <a:r>
              <a:rPr lang="en-US" sz="800">
                <a:solidFill>
                  <a:schemeClr val="dk2"/>
                </a:solidFill>
                <a:latin typeface="Trebuchet MS"/>
                <a:ea typeface="Trebuchet MS"/>
                <a:cs typeface="Trebuchet MS"/>
                <a:sym typeface="Trebuchet MS"/>
              </a:rPr>
              <a:t>Social Posting</a:t>
            </a:r>
          </a:p>
          <a:p>
            <a:pPr lvl="0" rtl="0">
              <a:spcBef>
                <a:spcPts val="0"/>
              </a:spcBef>
              <a:buNone/>
            </a:pPr>
            <a:r>
              <a:rPr lang="en-US" sz="800">
                <a:solidFill>
                  <a:schemeClr val="dk2"/>
                </a:solidFill>
                <a:latin typeface="Trebuchet MS"/>
                <a:ea typeface="Trebuchet MS"/>
                <a:cs typeface="Trebuchet MS"/>
                <a:sym typeface="Trebuchet MS"/>
              </a:rPr>
              <a:t>On-site Optimization</a:t>
            </a:r>
          </a:p>
          <a:p>
            <a:pPr lvl="0" rtl="0">
              <a:spcBef>
                <a:spcPts val="0"/>
              </a:spcBef>
              <a:buNone/>
            </a:pPr>
            <a:r>
              <a:rPr lang="en-US" sz="800">
                <a:solidFill>
                  <a:schemeClr val="dk2"/>
                </a:solidFill>
                <a:latin typeface="Trebuchet MS"/>
                <a:ea typeface="Trebuchet MS"/>
                <a:cs typeface="Trebuchet MS"/>
                <a:sym typeface="Trebuchet MS"/>
              </a:rPr>
              <a:t>Monthly Reporting</a:t>
            </a:r>
          </a:p>
        </p:txBody>
      </p:sp>
      <p:sp>
        <p:nvSpPr>
          <p:cNvPr id="105" name="Shape 105"/>
          <p:cNvSpPr txBox="1"/>
          <p:nvPr/>
        </p:nvSpPr>
        <p:spPr>
          <a:xfrm>
            <a:off x="5711800" y="1844275"/>
            <a:ext cx="1426499" cy="2057999"/>
          </a:xfrm>
          <a:prstGeom prst="rect">
            <a:avLst/>
          </a:prstGeom>
          <a:noFill/>
          <a:ln>
            <a:noFill/>
          </a:ln>
        </p:spPr>
        <p:txBody>
          <a:bodyPr lIns="91425" tIns="91425" rIns="91425" bIns="91425" anchor="t" anchorCtr="0">
            <a:noAutofit/>
          </a:bodyPr>
          <a:lstStyle/>
          <a:p>
            <a:pPr lvl="0" rtl="0">
              <a:spcBef>
                <a:spcPts val="0"/>
              </a:spcBef>
              <a:buNone/>
            </a:pPr>
            <a:r>
              <a:rPr lang="en-US" sz="800">
                <a:solidFill>
                  <a:schemeClr val="dk2"/>
                </a:solidFill>
                <a:latin typeface="Trebuchet MS"/>
                <a:ea typeface="Trebuchet MS"/>
                <a:cs typeface="Trebuchet MS"/>
                <a:sym typeface="Trebuchet MS"/>
              </a:rPr>
              <a:t>Review of Account</a:t>
            </a:r>
          </a:p>
          <a:p>
            <a:pPr lvl="0" rtl="0">
              <a:spcBef>
                <a:spcPts val="0"/>
              </a:spcBef>
              <a:buNone/>
            </a:pPr>
            <a:r>
              <a:rPr lang="en-US" sz="800">
                <a:solidFill>
                  <a:schemeClr val="dk2"/>
                </a:solidFill>
                <a:latin typeface="Trebuchet MS"/>
                <a:ea typeface="Trebuchet MS"/>
                <a:cs typeface="Trebuchet MS"/>
                <a:sym typeface="Trebuchet MS"/>
              </a:rPr>
              <a:t>Geo Expansion</a:t>
            </a:r>
          </a:p>
          <a:p>
            <a:pPr lvl="0" rtl="0">
              <a:spcBef>
                <a:spcPts val="0"/>
              </a:spcBef>
              <a:buNone/>
            </a:pPr>
            <a:r>
              <a:rPr lang="en-US" sz="800">
                <a:solidFill>
                  <a:schemeClr val="dk2"/>
                </a:solidFill>
                <a:latin typeface="Trebuchet MS"/>
                <a:ea typeface="Trebuchet MS"/>
                <a:cs typeface="Trebuchet MS"/>
                <a:sym typeface="Trebuchet MS"/>
              </a:rPr>
              <a:t>Prioritized</a:t>
            </a:r>
          </a:p>
          <a:p>
            <a:pPr lvl="0" rtl="0">
              <a:spcBef>
                <a:spcPts val="0"/>
              </a:spcBef>
              <a:buNone/>
            </a:pPr>
            <a:r>
              <a:rPr lang="en-US" sz="800">
                <a:solidFill>
                  <a:schemeClr val="dk2"/>
                </a:solidFill>
                <a:latin typeface="Trebuchet MS"/>
                <a:ea typeface="Trebuchet MS"/>
                <a:cs typeface="Trebuchet MS"/>
                <a:sym typeface="Trebuchet MS"/>
              </a:rPr>
              <a:t>Citation Building</a:t>
            </a:r>
          </a:p>
          <a:p>
            <a:pPr lvl="0" rtl="0">
              <a:spcBef>
                <a:spcPts val="0"/>
              </a:spcBef>
              <a:buNone/>
            </a:pPr>
            <a:r>
              <a:rPr lang="en-US" sz="800">
                <a:solidFill>
                  <a:schemeClr val="dk2"/>
                </a:solidFill>
                <a:latin typeface="Trebuchet MS"/>
                <a:ea typeface="Trebuchet MS"/>
                <a:cs typeface="Trebuchet MS"/>
                <a:sym typeface="Trebuchet MS"/>
              </a:rPr>
              <a:t>Maintenance</a:t>
            </a:r>
          </a:p>
          <a:p>
            <a:pPr lvl="0" rtl="0">
              <a:spcBef>
                <a:spcPts val="0"/>
              </a:spcBef>
              <a:buNone/>
            </a:pPr>
            <a:r>
              <a:rPr lang="en-US" sz="800">
                <a:solidFill>
                  <a:schemeClr val="dk2"/>
                </a:solidFill>
                <a:latin typeface="Trebuchet MS"/>
                <a:ea typeface="Trebuchet MS"/>
                <a:cs typeface="Trebuchet MS"/>
                <a:sym typeface="Trebuchet MS"/>
              </a:rPr>
              <a:t>Social Posting</a:t>
            </a:r>
          </a:p>
          <a:p>
            <a:pPr lvl="0" rtl="0">
              <a:spcBef>
                <a:spcPts val="0"/>
              </a:spcBef>
              <a:buNone/>
            </a:pPr>
            <a:r>
              <a:rPr lang="en-US" sz="800">
                <a:solidFill>
                  <a:schemeClr val="dk2"/>
                </a:solidFill>
                <a:latin typeface="Trebuchet MS"/>
                <a:ea typeface="Trebuchet MS"/>
                <a:cs typeface="Trebuchet MS"/>
                <a:sym typeface="Trebuchet MS"/>
              </a:rPr>
              <a:t>Monthly Reporting</a:t>
            </a:r>
          </a:p>
          <a:p>
            <a:pPr lvl="0" rtl="0">
              <a:spcBef>
                <a:spcPts val="0"/>
              </a:spcBef>
              <a:buNone/>
            </a:pPr>
            <a:endParaRPr sz="800">
              <a:solidFill>
                <a:schemeClr val="dk2"/>
              </a:solidFill>
              <a:latin typeface="Trebuchet MS"/>
              <a:ea typeface="Trebuchet MS"/>
              <a:cs typeface="Trebuchet MS"/>
              <a:sym typeface="Trebuchet MS"/>
            </a:endParaRPr>
          </a:p>
        </p:txBody>
      </p:sp>
      <p:sp>
        <p:nvSpPr>
          <p:cNvPr id="106" name="Shape 106"/>
          <p:cNvSpPr txBox="1"/>
          <p:nvPr/>
        </p:nvSpPr>
        <p:spPr>
          <a:xfrm>
            <a:off x="7089875" y="1873200"/>
            <a:ext cx="1340100" cy="2433899"/>
          </a:xfrm>
          <a:prstGeom prst="rect">
            <a:avLst/>
          </a:prstGeom>
          <a:noFill/>
          <a:ln>
            <a:noFill/>
          </a:ln>
        </p:spPr>
        <p:txBody>
          <a:bodyPr lIns="91425" tIns="91425" rIns="91425" bIns="91425" anchor="t" anchorCtr="0">
            <a:noAutofit/>
          </a:bodyPr>
          <a:lstStyle/>
          <a:p>
            <a:pPr lvl="0" rtl="0">
              <a:spcBef>
                <a:spcPts val="0"/>
              </a:spcBef>
              <a:buNone/>
            </a:pPr>
            <a:endParaRPr sz="800">
              <a:solidFill>
                <a:schemeClr val="dk2"/>
              </a:solidFill>
              <a:latin typeface="Trebuchet MS"/>
              <a:ea typeface="Trebuchet MS"/>
              <a:cs typeface="Trebuchet MS"/>
              <a:sym typeface="Trebuchet MS"/>
            </a:endParaRPr>
          </a:p>
          <a:p>
            <a:pPr lvl="0" rtl="0">
              <a:spcBef>
                <a:spcPts val="0"/>
              </a:spcBef>
              <a:buNone/>
            </a:pPr>
            <a:endParaRPr sz="800">
              <a:solidFill>
                <a:schemeClr val="dk2"/>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595400" y="-145225"/>
            <a:ext cx="5968500" cy="1061699"/>
          </a:xfrm>
          <a:prstGeom prst="rect">
            <a:avLst/>
          </a:prstGeom>
          <a:noFill/>
          <a:ln>
            <a:noFill/>
          </a:ln>
        </p:spPr>
        <p:txBody>
          <a:bodyPr lIns="91425" tIns="91425" rIns="91425" bIns="91425" anchor="ctr" anchorCtr="0">
            <a:noAutofit/>
          </a:bodyPr>
          <a:lstStyle/>
          <a:p>
            <a:pPr lvl="0" rtl="0">
              <a:spcBef>
                <a:spcPts val="0"/>
              </a:spcBef>
              <a:buNone/>
            </a:pPr>
            <a:r>
              <a:rPr lang="en-US" sz="5000">
                <a:solidFill>
                  <a:srgbClr val="073763"/>
                </a:solidFill>
              </a:rPr>
              <a:t>A case study</a:t>
            </a:r>
          </a:p>
        </p:txBody>
      </p:sp>
      <p:sp>
        <p:nvSpPr>
          <p:cNvPr id="114" name="Shape 114"/>
          <p:cNvSpPr txBox="1"/>
          <p:nvPr/>
        </p:nvSpPr>
        <p:spPr>
          <a:xfrm>
            <a:off x="595400" y="531275"/>
            <a:ext cx="2482200" cy="5739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073763"/>
                </a:solidFill>
                <a:latin typeface="Calibri"/>
                <a:ea typeface="Calibri"/>
                <a:cs typeface="Calibri"/>
                <a:sym typeface="Calibri"/>
              </a:rPr>
              <a:t>Objective</a:t>
            </a:r>
          </a:p>
        </p:txBody>
      </p:sp>
      <p:sp>
        <p:nvSpPr>
          <p:cNvPr id="115" name="Shape 115"/>
          <p:cNvSpPr txBox="1"/>
          <p:nvPr/>
        </p:nvSpPr>
        <p:spPr>
          <a:xfrm>
            <a:off x="717375" y="916475"/>
            <a:ext cx="4698600" cy="609599"/>
          </a:xfrm>
          <a:prstGeom prst="rect">
            <a:avLst/>
          </a:prstGeom>
          <a:noFill/>
          <a:ln>
            <a:noFill/>
          </a:ln>
        </p:spPr>
        <p:txBody>
          <a:bodyPr lIns="91425" tIns="91425" rIns="91425" bIns="91425" anchor="t" anchorCtr="0">
            <a:noAutofit/>
          </a:bodyPr>
          <a:lstStyle/>
          <a:p>
            <a:pPr lvl="0" rtl="0">
              <a:spcBef>
                <a:spcPts val="0"/>
              </a:spcBef>
              <a:buNone/>
            </a:pPr>
            <a:r>
              <a:rPr lang="en-US" sz="900">
                <a:solidFill>
                  <a:srgbClr val="666666"/>
                </a:solidFill>
                <a:latin typeface="Trebuchet MS"/>
                <a:ea typeface="Trebuchet MS"/>
                <a:cs typeface="Trebuchet MS"/>
                <a:sym typeface="Trebuchet MS"/>
              </a:rPr>
              <a:t>Segreve &amp; Hall were looking to acquire more insurance leads for their agency. They had zero visibility in Google’s local search results for common insurance terms. </a:t>
            </a:r>
          </a:p>
          <a:p>
            <a:pPr lvl="0" rtl="0">
              <a:spcBef>
                <a:spcPts val="0"/>
              </a:spcBef>
              <a:buNone/>
            </a:pPr>
            <a:endParaRPr sz="900">
              <a:solidFill>
                <a:srgbClr val="666666"/>
              </a:solidFill>
              <a:latin typeface="Trebuchet MS"/>
              <a:ea typeface="Trebuchet MS"/>
              <a:cs typeface="Trebuchet MS"/>
              <a:sym typeface="Trebuchet MS"/>
            </a:endParaRPr>
          </a:p>
          <a:p>
            <a:pPr lvl="0">
              <a:spcBef>
                <a:spcPts val="0"/>
              </a:spcBef>
              <a:buNone/>
            </a:pPr>
            <a:r>
              <a:rPr lang="en-US" sz="900">
                <a:solidFill>
                  <a:srgbClr val="666666"/>
                </a:solidFill>
                <a:latin typeface="Trebuchet MS"/>
                <a:ea typeface="Trebuchet MS"/>
                <a:cs typeface="Trebuchet MS"/>
                <a:sym typeface="Trebuchet MS"/>
              </a:rPr>
              <a:t>We identified that their business required extensive citation updating in order to regain first page rankings.</a:t>
            </a:r>
          </a:p>
        </p:txBody>
      </p:sp>
      <p:sp>
        <p:nvSpPr>
          <p:cNvPr id="116" name="Shape 116"/>
          <p:cNvSpPr txBox="1"/>
          <p:nvPr/>
        </p:nvSpPr>
        <p:spPr>
          <a:xfrm>
            <a:off x="567700" y="1617650"/>
            <a:ext cx="3000000" cy="509399"/>
          </a:xfrm>
          <a:prstGeom prst="rect">
            <a:avLst/>
          </a:prstGeom>
          <a:noFill/>
          <a:ln>
            <a:noFill/>
          </a:ln>
        </p:spPr>
        <p:txBody>
          <a:bodyPr lIns="91425" tIns="91425" rIns="91425" bIns="91425" anchor="ctr" anchorCtr="0">
            <a:noAutofit/>
          </a:bodyPr>
          <a:lstStyle/>
          <a:p>
            <a:pPr lvl="0" rtl="0">
              <a:spcBef>
                <a:spcPts val="0"/>
              </a:spcBef>
              <a:buNone/>
            </a:pPr>
            <a:r>
              <a:rPr lang="en-US" sz="2400">
                <a:solidFill>
                  <a:srgbClr val="073763"/>
                </a:solidFill>
                <a:latin typeface="Calibri"/>
                <a:ea typeface="Calibri"/>
                <a:cs typeface="Calibri"/>
                <a:sym typeface="Calibri"/>
              </a:rPr>
              <a:t>Project</a:t>
            </a:r>
          </a:p>
        </p:txBody>
      </p:sp>
      <p:sp>
        <p:nvSpPr>
          <p:cNvPr id="117" name="Shape 117"/>
          <p:cNvSpPr txBox="1"/>
          <p:nvPr/>
        </p:nvSpPr>
        <p:spPr>
          <a:xfrm>
            <a:off x="717375" y="1992575"/>
            <a:ext cx="4583999" cy="1530899"/>
          </a:xfrm>
          <a:prstGeom prst="rect">
            <a:avLst/>
          </a:prstGeom>
          <a:noFill/>
          <a:ln>
            <a:noFill/>
          </a:ln>
        </p:spPr>
        <p:txBody>
          <a:bodyPr lIns="91425" tIns="91425" rIns="91425" bIns="91425" anchor="ctr" anchorCtr="0">
            <a:noAutofit/>
          </a:bodyPr>
          <a:lstStyle/>
          <a:p>
            <a:pPr lvl="0" rtl="0">
              <a:spcBef>
                <a:spcPts val="0"/>
              </a:spcBef>
              <a:buNone/>
            </a:pPr>
            <a:r>
              <a:rPr lang="en-US" sz="900">
                <a:solidFill>
                  <a:srgbClr val="666666"/>
                </a:solidFill>
                <a:latin typeface="Trebuchet MS"/>
                <a:ea typeface="Trebuchet MS"/>
                <a:cs typeface="Trebuchet MS"/>
                <a:sym typeface="Trebuchet MS"/>
              </a:rPr>
              <a:t>In order to gain traction in a competitive insurance niche we had to utilize the latest local search optimization tactics and continued to adapt to the various updates to the local system. </a:t>
            </a:r>
          </a:p>
          <a:p>
            <a:pPr lvl="0" rtl="0">
              <a:spcBef>
                <a:spcPts val="0"/>
              </a:spcBef>
              <a:buNone/>
            </a:pPr>
            <a:endParaRPr sz="900">
              <a:solidFill>
                <a:srgbClr val="666666"/>
              </a:solidFill>
              <a:latin typeface="Trebuchet MS"/>
              <a:ea typeface="Trebuchet MS"/>
              <a:cs typeface="Trebuchet MS"/>
              <a:sym typeface="Trebuchet MS"/>
            </a:endParaRPr>
          </a:p>
          <a:p>
            <a:pPr lvl="0" rtl="0">
              <a:spcBef>
                <a:spcPts val="0"/>
              </a:spcBef>
              <a:buNone/>
            </a:pPr>
            <a:r>
              <a:rPr lang="en-US" sz="900">
                <a:solidFill>
                  <a:srgbClr val="666666"/>
                </a:solidFill>
                <a:latin typeface="Trebuchet MS"/>
                <a:ea typeface="Trebuchet MS"/>
                <a:cs typeface="Trebuchet MS"/>
                <a:sym typeface="Trebuchet MS"/>
              </a:rPr>
              <a:t>We converted their listing from a Google Places listing, to a Google + Business page,</a:t>
            </a:r>
          </a:p>
          <a:p>
            <a:pPr lvl="0" rtl="0">
              <a:spcBef>
                <a:spcPts val="0"/>
              </a:spcBef>
              <a:buNone/>
            </a:pPr>
            <a:r>
              <a:rPr lang="en-US" sz="900">
                <a:solidFill>
                  <a:srgbClr val="666666"/>
                </a:solidFill>
                <a:latin typeface="Trebuchet MS"/>
                <a:ea typeface="Trebuchet MS"/>
                <a:cs typeface="Trebuchet MS"/>
                <a:sym typeface="Trebuchet MS"/>
              </a:rPr>
              <a:t>and more recently managed their listing with the “Google My Business” Dashboard.</a:t>
            </a:r>
          </a:p>
          <a:p>
            <a:pPr lvl="0" rtl="0">
              <a:spcBef>
                <a:spcPts val="0"/>
              </a:spcBef>
              <a:buNone/>
            </a:pPr>
            <a:endParaRPr sz="900">
              <a:solidFill>
                <a:srgbClr val="666666"/>
              </a:solidFill>
              <a:latin typeface="Trebuchet MS"/>
              <a:ea typeface="Trebuchet MS"/>
              <a:cs typeface="Trebuchet MS"/>
              <a:sym typeface="Trebuchet MS"/>
            </a:endParaRPr>
          </a:p>
          <a:p>
            <a:pPr lvl="0" rtl="0">
              <a:spcBef>
                <a:spcPts val="0"/>
              </a:spcBef>
              <a:buNone/>
            </a:pPr>
            <a:r>
              <a:rPr lang="en-US" sz="900">
                <a:solidFill>
                  <a:srgbClr val="666666"/>
                </a:solidFill>
                <a:latin typeface="Trebuchet MS"/>
                <a:ea typeface="Trebuchet MS"/>
                <a:cs typeface="Trebuchet MS"/>
                <a:sym typeface="Trebuchet MS"/>
              </a:rPr>
              <a:t>We utilized various strategies of on-site optimization, such as schema markups and</a:t>
            </a:r>
          </a:p>
          <a:p>
            <a:pPr lvl="0" rtl="0">
              <a:spcBef>
                <a:spcPts val="0"/>
              </a:spcBef>
              <a:buNone/>
            </a:pPr>
            <a:r>
              <a:rPr lang="en-US" sz="900">
                <a:solidFill>
                  <a:srgbClr val="666666"/>
                </a:solidFill>
                <a:latin typeface="Trebuchet MS"/>
                <a:ea typeface="Trebuchet MS"/>
                <a:cs typeface="Trebuchet MS"/>
                <a:sym typeface="Trebuchet MS"/>
              </a:rPr>
              <a:t>publisher linking. We also extensively audited their citations, and corrected NAP</a:t>
            </a:r>
          </a:p>
          <a:p>
            <a:pPr lvl="0" rtl="0">
              <a:spcBef>
                <a:spcPts val="0"/>
              </a:spcBef>
              <a:buNone/>
            </a:pPr>
            <a:r>
              <a:rPr lang="en-US" sz="900">
                <a:solidFill>
                  <a:srgbClr val="666666"/>
                </a:solidFill>
                <a:latin typeface="Trebuchet MS"/>
                <a:ea typeface="Trebuchet MS"/>
                <a:cs typeface="Trebuchet MS"/>
                <a:sym typeface="Trebuchet MS"/>
              </a:rPr>
              <a:t>inconsistencies across the web.</a:t>
            </a:r>
          </a:p>
        </p:txBody>
      </p:sp>
      <p:sp>
        <p:nvSpPr>
          <p:cNvPr id="118" name="Shape 118"/>
          <p:cNvSpPr txBox="1"/>
          <p:nvPr/>
        </p:nvSpPr>
        <p:spPr>
          <a:xfrm>
            <a:off x="567700" y="3350625"/>
            <a:ext cx="2210999" cy="470700"/>
          </a:xfrm>
          <a:prstGeom prst="rect">
            <a:avLst/>
          </a:prstGeom>
          <a:noFill/>
          <a:ln>
            <a:noFill/>
          </a:ln>
        </p:spPr>
        <p:txBody>
          <a:bodyPr lIns="91425" tIns="91425" rIns="91425" bIns="91425" anchor="ctr" anchorCtr="0">
            <a:noAutofit/>
          </a:bodyPr>
          <a:lstStyle/>
          <a:p>
            <a:pPr lvl="0" rtl="0">
              <a:spcBef>
                <a:spcPts val="0"/>
              </a:spcBef>
              <a:buNone/>
            </a:pPr>
            <a:r>
              <a:rPr lang="en-US" sz="2400">
                <a:solidFill>
                  <a:srgbClr val="073763"/>
                </a:solidFill>
                <a:latin typeface="Calibri"/>
                <a:ea typeface="Calibri"/>
                <a:cs typeface="Calibri"/>
                <a:sym typeface="Calibri"/>
              </a:rPr>
              <a:t>Results</a:t>
            </a:r>
          </a:p>
        </p:txBody>
      </p:sp>
      <p:sp>
        <p:nvSpPr>
          <p:cNvPr id="119" name="Shape 119"/>
          <p:cNvSpPr txBox="1"/>
          <p:nvPr/>
        </p:nvSpPr>
        <p:spPr>
          <a:xfrm>
            <a:off x="679875" y="4028950"/>
            <a:ext cx="4658999" cy="809400"/>
          </a:xfrm>
          <a:prstGeom prst="rect">
            <a:avLst/>
          </a:prstGeom>
          <a:noFill/>
          <a:ln>
            <a:noFill/>
          </a:ln>
        </p:spPr>
        <p:txBody>
          <a:bodyPr lIns="91425" tIns="91425" rIns="91425" bIns="91425" anchor="ctr" anchorCtr="0">
            <a:noAutofit/>
          </a:bodyPr>
          <a:lstStyle/>
          <a:p>
            <a:pPr lvl="0" rtl="0">
              <a:spcBef>
                <a:spcPts val="0"/>
              </a:spcBef>
              <a:buNone/>
            </a:pPr>
            <a:r>
              <a:rPr lang="en-US" sz="900">
                <a:solidFill>
                  <a:schemeClr val="dk2"/>
                </a:solidFill>
                <a:latin typeface="Trebuchet MS"/>
                <a:ea typeface="Trebuchet MS"/>
                <a:cs typeface="Trebuchet MS"/>
                <a:sym typeface="Trebuchet MS"/>
              </a:rPr>
              <a:t>❏ Increased search visibility consistently by over 50% each month. Jan 15 - Feb 15 saw a 77% increase in local search traffic - over 1500 views</a:t>
            </a:r>
            <a:r>
              <a:rPr lang="en-US" sz="1000">
                <a:solidFill>
                  <a:schemeClr val="dk2"/>
                </a:solidFill>
                <a:latin typeface="Trebuchet MS"/>
                <a:ea typeface="Trebuchet MS"/>
                <a:cs typeface="Trebuchet MS"/>
                <a:sym typeface="Trebuchet MS"/>
              </a:rPr>
              <a:t> </a:t>
            </a:r>
          </a:p>
          <a:p>
            <a:pPr lvl="0" rtl="0">
              <a:spcBef>
                <a:spcPts val="0"/>
              </a:spcBef>
              <a:buNone/>
            </a:pPr>
            <a:endParaRPr sz="1000">
              <a:solidFill>
                <a:schemeClr val="dk2"/>
              </a:solidFill>
              <a:latin typeface="Trebuchet MS"/>
              <a:ea typeface="Trebuchet MS"/>
              <a:cs typeface="Trebuchet MS"/>
              <a:sym typeface="Trebuchet MS"/>
            </a:endParaRPr>
          </a:p>
          <a:p>
            <a:pPr lvl="0" rtl="0">
              <a:spcBef>
                <a:spcPts val="0"/>
              </a:spcBef>
              <a:buNone/>
            </a:pPr>
            <a:r>
              <a:rPr lang="en-US" sz="900">
                <a:solidFill>
                  <a:schemeClr val="dk2"/>
                </a:solidFill>
                <a:latin typeface="Trebuchet MS"/>
                <a:ea typeface="Trebuchet MS"/>
                <a:cs typeface="Trebuchet MS"/>
                <a:sym typeface="Trebuchet MS"/>
              </a:rPr>
              <a:t>❏ Showing in local search ‘7 pack’ for common insurance terms in the Andover, MA region. Examples such as ‘commercial insurance Andover MA’ and ‘insurance Andover MA’</a:t>
            </a:r>
          </a:p>
          <a:p>
            <a:pPr lvl="0" rtl="0">
              <a:spcBef>
                <a:spcPts val="0"/>
              </a:spcBef>
              <a:buNone/>
            </a:pPr>
            <a:endParaRPr sz="900">
              <a:solidFill>
                <a:schemeClr val="dk2"/>
              </a:solidFill>
              <a:latin typeface="Trebuchet MS"/>
              <a:ea typeface="Trebuchet MS"/>
              <a:cs typeface="Trebuchet MS"/>
              <a:sym typeface="Trebuchet MS"/>
            </a:endParaRPr>
          </a:p>
          <a:p>
            <a:pPr lvl="0" rtl="0">
              <a:spcBef>
                <a:spcPts val="0"/>
              </a:spcBef>
              <a:buNone/>
            </a:pPr>
            <a:r>
              <a:rPr lang="en-US" sz="900">
                <a:solidFill>
                  <a:schemeClr val="dk2"/>
                </a:solidFill>
                <a:latin typeface="Trebuchet MS"/>
                <a:ea typeface="Trebuchet MS"/>
                <a:cs typeface="Trebuchet MS"/>
                <a:sym typeface="Trebuchet MS"/>
              </a:rPr>
              <a:t>❏ Acquired reviews to stand out from the competition allowing them to drive more leads and clicks for their website and Google+ business page</a:t>
            </a:r>
          </a:p>
          <a:p>
            <a:pPr lvl="0" rtl="0">
              <a:spcBef>
                <a:spcPts val="0"/>
              </a:spcBef>
              <a:buNone/>
            </a:pPr>
            <a:endParaRPr sz="900">
              <a:solidFill>
                <a:schemeClr val="dk2"/>
              </a:solidFill>
              <a:latin typeface="Trebuchet MS"/>
              <a:ea typeface="Trebuchet MS"/>
              <a:cs typeface="Trebuchet MS"/>
              <a:sym typeface="Trebuchet MS"/>
            </a:endParaRPr>
          </a:p>
        </p:txBody>
      </p:sp>
      <p:pic>
        <p:nvPicPr>
          <p:cNvPr id="120" name="Shape 120" descr="2015-05-06_1230.png"/>
          <p:cNvPicPr preferRelativeResize="0"/>
          <p:nvPr/>
        </p:nvPicPr>
        <p:blipFill>
          <a:blip r:embed="rId3">
            <a:alphaModFix/>
          </a:blip>
          <a:stretch>
            <a:fillRect/>
          </a:stretch>
        </p:blipFill>
        <p:spPr>
          <a:xfrm>
            <a:off x="5356825" y="846825"/>
            <a:ext cx="3787175" cy="2676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32"/>
        <p:cNvGrpSpPr/>
        <p:nvPr/>
      </p:nvGrpSpPr>
      <p:grpSpPr>
        <a:xfrm>
          <a:off x="0" y="0"/>
          <a:ext cx="0" cy="0"/>
          <a:chOff x="0" y="0"/>
          <a:chExt cx="0" cy="0"/>
        </a:xfrm>
      </p:grpSpPr>
      <p:sp>
        <p:nvSpPr>
          <p:cNvPr id="133" name="Shape 133"/>
          <p:cNvSpPr txBox="1"/>
          <p:nvPr/>
        </p:nvSpPr>
        <p:spPr>
          <a:xfrm>
            <a:off x="457200" y="760563"/>
            <a:ext cx="8229600" cy="1400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500">
                <a:solidFill>
                  <a:schemeClr val="accent6"/>
                </a:solidFill>
                <a:latin typeface="Trebuchet MS"/>
                <a:ea typeface="Trebuchet MS"/>
                <a:cs typeface="Trebuchet MS"/>
                <a:sym typeface="Trebuchet MS"/>
              </a:rPr>
              <a:t>Other </a:t>
            </a:r>
          </a:p>
          <a:p>
            <a:pPr marL="0" marR="0" lvl="0" indent="0" algn="l" rtl="0">
              <a:spcBef>
                <a:spcPts val="0"/>
              </a:spcBef>
              <a:buSzPct val="25000"/>
              <a:buNone/>
            </a:pPr>
            <a:r>
              <a:rPr lang="en-US" sz="8500">
                <a:solidFill>
                  <a:schemeClr val="accent6"/>
                </a:solidFill>
                <a:latin typeface="Trebuchet MS"/>
                <a:ea typeface="Trebuchet MS"/>
                <a:cs typeface="Trebuchet MS"/>
                <a:sym typeface="Trebuchet MS"/>
              </a:rPr>
              <a:t>Services.</a:t>
            </a:r>
          </a:p>
        </p:txBody>
      </p:sp>
    </p:spTree>
  </p:cSld>
  <p:clrMapOvr>
    <a:masterClrMapping/>
  </p:clrMapOvr>
</p:sld>
</file>

<file path=ppt/theme/theme1.xml><?xml version="1.0" encoding="utf-8"?>
<a:theme xmlns:a="http://schemas.openxmlformats.org/drawingml/2006/main" name="Office Theme">
  <a:themeElements>
    <a:clrScheme name="Custom 1">
      <a:dk1>
        <a:srgbClr val="6CB8E2"/>
      </a:dk1>
      <a:lt1>
        <a:srgbClr val="02AFAF"/>
      </a:lt1>
      <a:dk2>
        <a:srgbClr val="666666"/>
      </a:dk2>
      <a:lt2>
        <a:srgbClr val="BA4A29"/>
      </a:lt2>
      <a:accent1>
        <a:srgbClr val="953E42"/>
      </a:accent1>
      <a:accent2>
        <a:srgbClr val="1C3E6A"/>
      </a:accent2>
      <a:accent3>
        <a:srgbClr val="E4DCB5"/>
      </a:accent3>
      <a:accent4>
        <a:srgbClr val="0B9193"/>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810</Words>
  <Application>Microsoft Office PowerPoint</Application>
  <PresentationFormat>On-screen Show (16:9)</PresentationFormat>
  <Paragraphs>114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Open Sans</vt:lpstr>
      <vt:lpstr>Trebuchet MS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amirul nordin</dc:creator>
  <cp:lastModifiedBy>amirul nordin</cp:lastModifiedBy>
  <cp:revision>4</cp:revision>
  <dcterms:modified xsi:type="dcterms:W3CDTF">2017-07-20T04:03:53Z</dcterms:modified>
</cp:coreProperties>
</file>