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1" r:id="rId1"/>
  </p:sldMasterIdLst>
  <p:notesMasterIdLst>
    <p:notesMasterId r:id="rId9"/>
  </p:notesMasterIdLst>
  <p:sldIdLst>
    <p:sldId id="256" r:id="rId2"/>
    <p:sldId id="257" r:id="rId3"/>
    <p:sldId id="272" r:id="rId4"/>
    <p:sldId id="261" r:id="rId5"/>
    <p:sldId id="270" r:id="rId6"/>
    <p:sldId id="265" r:id="rId7"/>
    <p:sldId id="271" r:id="rId8"/>
  </p:sldIdLst>
  <p:sldSz cx="5143500" cy="6858000"/>
  <p:notesSz cx="6858000" cy="9144000"/>
  <p:embeddedFontLst>
    <p:embeddedFont>
      <p:font typeface="Trebuchet MS" panose="020B0603020202020204" pitchFamily="3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7878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2148" y="-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1" y="1"/>
            <a:ext cx="2971799" cy="45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1"/>
            <a:ext cx="2971799" cy="45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400" cy="411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1" y="8685214"/>
            <a:ext cx="2971799" cy="45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4"/>
            <a:ext cx="2971799" cy="45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400" cy="411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400" cy="411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400" cy="411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8452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400" cy="411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400" cy="411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5388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400" cy="411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400" cy="411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6443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257176" y="6356351"/>
            <a:ext cx="120014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257175" marR="0" lvl="1" indent="0" algn="l" rtl="0">
              <a:spcBef>
                <a:spcPts val="0"/>
              </a:spcBef>
              <a:defRPr/>
            </a:lvl2pPr>
            <a:lvl3pPr marL="514350" marR="0" lvl="2" indent="0" algn="l" rtl="0">
              <a:spcBef>
                <a:spcPts val="0"/>
              </a:spcBef>
              <a:defRPr/>
            </a:lvl3pPr>
            <a:lvl4pPr marL="771525" marR="0" lvl="3" indent="0" algn="l" rtl="0">
              <a:spcBef>
                <a:spcPts val="0"/>
              </a:spcBef>
              <a:defRPr/>
            </a:lvl4pPr>
            <a:lvl5pPr marL="1028700" marR="0" lvl="4" indent="0" algn="l" rtl="0">
              <a:spcBef>
                <a:spcPts val="0"/>
              </a:spcBef>
              <a:defRPr/>
            </a:lvl5pPr>
            <a:lvl6pPr marL="1285875" marR="0" lvl="5" indent="0" algn="l" rtl="0">
              <a:spcBef>
                <a:spcPts val="0"/>
              </a:spcBef>
              <a:defRPr/>
            </a:lvl6pPr>
            <a:lvl7pPr marL="1543050" marR="0" lvl="6" indent="0" algn="l" rtl="0">
              <a:spcBef>
                <a:spcPts val="0"/>
              </a:spcBef>
              <a:defRPr/>
            </a:lvl7pPr>
            <a:lvl8pPr marL="1800225" marR="0" lvl="7" indent="0" algn="l" rtl="0">
              <a:spcBef>
                <a:spcPts val="0"/>
              </a:spcBef>
              <a:defRPr/>
            </a:lvl8pPr>
            <a:lvl9pPr marL="20574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1757363" y="6356351"/>
            <a:ext cx="1628775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257175" marR="0" lvl="1" indent="0" algn="l" rtl="0">
              <a:spcBef>
                <a:spcPts val="0"/>
              </a:spcBef>
              <a:defRPr/>
            </a:lvl2pPr>
            <a:lvl3pPr marL="514350" marR="0" lvl="2" indent="0" algn="l" rtl="0">
              <a:spcBef>
                <a:spcPts val="0"/>
              </a:spcBef>
              <a:defRPr/>
            </a:lvl3pPr>
            <a:lvl4pPr marL="771525" marR="0" lvl="3" indent="0" algn="l" rtl="0">
              <a:spcBef>
                <a:spcPts val="0"/>
              </a:spcBef>
              <a:defRPr/>
            </a:lvl4pPr>
            <a:lvl5pPr marL="1028700" marR="0" lvl="4" indent="0" algn="l" rtl="0">
              <a:spcBef>
                <a:spcPts val="0"/>
              </a:spcBef>
              <a:defRPr/>
            </a:lvl5pPr>
            <a:lvl6pPr marL="1285875" marR="0" lvl="5" indent="0" algn="l" rtl="0">
              <a:spcBef>
                <a:spcPts val="0"/>
              </a:spcBef>
              <a:defRPr/>
            </a:lvl6pPr>
            <a:lvl7pPr marL="1543050" marR="0" lvl="6" indent="0" algn="l" rtl="0">
              <a:spcBef>
                <a:spcPts val="0"/>
              </a:spcBef>
              <a:defRPr/>
            </a:lvl7pPr>
            <a:lvl8pPr marL="1800225" marR="0" lvl="7" indent="0" algn="l" rtl="0">
              <a:spcBef>
                <a:spcPts val="0"/>
              </a:spcBef>
              <a:defRPr/>
            </a:lvl8pPr>
            <a:lvl9pPr marL="20574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3686176" y="6356351"/>
            <a:ext cx="120014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/>
            <a:endParaRPr lang="en-US"/>
          </a:p>
          <a:p>
            <a:pPr marL="257175" lvl="1"/>
            <a:endParaRPr lang="en-US"/>
          </a:p>
          <a:p>
            <a:pPr marL="514350" lvl="2"/>
            <a:endParaRPr lang="en-US"/>
          </a:p>
          <a:p>
            <a:pPr marL="771525" lvl="3"/>
            <a:endParaRPr lang="en-US"/>
          </a:p>
          <a:p>
            <a:pPr marL="1028700" lvl="4"/>
            <a:endParaRPr lang="en-US"/>
          </a:p>
          <a:p>
            <a:pPr marL="1285875" lvl="5"/>
            <a:endParaRPr lang="en-US"/>
          </a:p>
          <a:p>
            <a:pPr marL="1543050" lvl="6"/>
            <a:endParaRPr lang="en-US"/>
          </a:p>
          <a:p>
            <a:pPr marL="1800225" lvl="7"/>
            <a:endParaRPr lang="en-US"/>
          </a:p>
          <a:p>
            <a:pPr marL="2057400" lvl="8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ustom Layou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257176" y="6356351"/>
            <a:ext cx="120014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257175" marR="0" lvl="1" indent="0" algn="l" rtl="0">
              <a:spcBef>
                <a:spcPts val="0"/>
              </a:spcBef>
              <a:defRPr/>
            </a:lvl2pPr>
            <a:lvl3pPr marL="514350" marR="0" lvl="2" indent="0" algn="l" rtl="0">
              <a:spcBef>
                <a:spcPts val="0"/>
              </a:spcBef>
              <a:defRPr/>
            </a:lvl3pPr>
            <a:lvl4pPr marL="771525" marR="0" lvl="3" indent="0" algn="l" rtl="0">
              <a:spcBef>
                <a:spcPts val="0"/>
              </a:spcBef>
              <a:defRPr/>
            </a:lvl4pPr>
            <a:lvl5pPr marL="1028700" marR="0" lvl="4" indent="0" algn="l" rtl="0">
              <a:spcBef>
                <a:spcPts val="0"/>
              </a:spcBef>
              <a:defRPr/>
            </a:lvl5pPr>
            <a:lvl6pPr marL="1285875" marR="0" lvl="5" indent="0" algn="l" rtl="0">
              <a:spcBef>
                <a:spcPts val="0"/>
              </a:spcBef>
              <a:defRPr/>
            </a:lvl6pPr>
            <a:lvl7pPr marL="1543050" marR="0" lvl="6" indent="0" algn="l" rtl="0">
              <a:spcBef>
                <a:spcPts val="0"/>
              </a:spcBef>
              <a:defRPr/>
            </a:lvl7pPr>
            <a:lvl8pPr marL="1800225" marR="0" lvl="7" indent="0" algn="l" rtl="0">
              <a:spcBef>
                <a:spcPts val="0"/>
              </a:spcBef>
              <a:defRPr/>
            </a:lvl8pPr>
            <a:lvl9pPr marL="20574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1757363" y="6356351"/>
            <a:ext cx="1628775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257175" marR="0" lvl="1" indent="0" algn="l" rtl="0">
              <a:spcBef>
                <a:spcPts val="0"/>
              </a:spcBef>
              <a:defRPr/>
            </a:lvl2pPr>
            <a:lvl3pPr marL="514350" marR="0" lvl="2" indent="0" algn="l" rtl="0">
              <a:spcBef>
                <a:spcPts val="0"/>
              </a:spcBef>
              <a:defRPr/>
            </a:lvl3pPr>
            <a:lvl4pPr marL="771525" marR="0" lvl="3" indent="0" algn="l" rtl="0">
              <a:spcBef>
                <a:spcPts val="0"/>
              </a:spcBef>
              <a:defRPr/>
            </a:lvl4pPr>
            <a:lvl5pPr marL="1028700" marR="0" lvl="4" indent="0" algn="l" rtl="0">
              <a:spcBef>
                <a:spcPts val="0"/>
              </a:spcBef>
              <a:defRPr/>
            </a:lvl5pPr>
            <a:lvl6pPr marL="1285875" marR="0" lvl="5" indent="0" algn="l" rtl="0">
              <a:spcBef>
                <a:spcPts val="0"/>
              </a:spcBef>
              <a:defRPr/>
            </a:lvl6pPr>
            <a:lvl7pPr marL="1543050" marR="0" lvl="6" indent="0" algn="l" rtl="0">
              <a:spcBef>
                <a:spcPts val="0"/>
              </a:spcBef>
              <a:defRPr/>
            </a:lvl7pPr>
            <a:lvl8pPr marL="1800225" marR="0" lvl="7" indent="0" algn="l" rtl="0">
              <a:spcBef>
                <a:spcPts val="0"/>
              </a:spcBef>
              <a:defRPr/>
            </a:lvl8pPr>
            <a:lvl9pPr marL="20574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3686176" y="6356351"/>
            <a:ext cx="120014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/>
            <a:endParaRPr lang="en-US"/>
          </a:p>
          <a:p>
            <a:pPr marL="257175" lvl="1"/>
            <a:endParaRPr lang="en-US"/>
          </a:p>
          <a:p>
            <a:pPr marL="514350" lvl="2"/>
            <a:endParaRPr lang="en-US"/>
          </a:p>
          <a:p>
            <a:pPr marL="771525" lvl="3"/>
            <a:endParaRPr lang="en-US"/>
          </a:p>
          <a:p>
            <a:pPr marL="1028700" lvl="4"/>
            <a:endParaRPr lang="en-US"/>
          </a:p>
          <a:p>
            <a:pPr marL="1285875" lvl="5"/>
            <a:endParaRPr lang="en-US"/>
          </a:p>
          <a:p>
            <a:pPr marL="1543050" lvl="6"/>
            <a:endParaRPr lang="en-US"/>
          </a:p>
          <a:p>
            <a:pPr marL="1800225" lvl="7"/>
            <a:endParaRPr lang="en-US"/>
          </a:p>
          <a:p>
            <a:pPr marL="2057400" lvl="8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257175" y="274639"/>
            <a:ext cx="462915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257175" y="1600200"/>
            <a:ext cx="462915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lt1"/>
              </a:buClr>
              <a:buFont typeface="Arial"/>
              <a:buChar char="•"/>
              <a:defRPr/>
            </a:lvl1pPr>
            <a:lvl2pPr marL="742950" marR="0" lvl="1" indent="-107950" algn="l" rtl="0">
              <a:spcBef>
                <a:spcPts val="560"/>
              </a:spcBef>
              <a:buClr>
                <a:srgbClr val="018383"/>
              </a:buClr>
              <a:buFont typeface="Arial"/>
              <a:buChar char="–"/>
              <a:defRPr/>
            </a:lvl2pPr>
            <a:lvl3pPr marL="1143000" marR="0" lvl="2" indent="-76200" algn="l" rtl="0">
              <a:spcBef>
                <a:spcPts val="480"/>
              </a:spcBef>
              <a:buClr>
                <a:srgbClr val="018383"/>
              </a:buClr>
              <a:buFont typeface="Arial"/>
              <a:buChar char="•"/>
              <a:defRPr/>
            </a:lvl3pPr>
            <a:lvl4pPr marL="1600200" marR="0" lvl="3" indent="-101600" algn="l" rtl="0">
              <a:spcBef>
                <a:spcPts val="400"/>
              </a:spcBef>
              <a:buClr>
                <a:srgbClr val="018383"/>
              </a:buClr>
              <a:buFont typeface="Arial"/>
              <a:buChar char="–"/>
              <a:defRPr/>
            </a:lvl4pPr>
            <a:lvl5pPr marL="2057400" marR="0" lvl="4" indent="-101600" algn="l" rtl="0">
              <a:spcBef>
                <a:spcPts val="400"/>
              </a:spcBef>
              <a:buClr>
                <a:srgbClr val="018383"/>
              </a:buClr>
              <a:buFont typeface="Arial"/>
              <a:buChar char="»"/>
              <a:defRPr/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257176" y="6356351"/>
            <a:ext cx="120014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257175" marR="0" lvl="1" indent="0" algn="l" rtl="0">
              <a:spcBef>
                <a:spcPts val="0"/>
              </a:spcBef>
              <a:defRPr/>
            </a:lvl2pPr>
            <a:lvl3pPr marL="514350" marR="0" lvl="2" indent="0" algn="l" rtl="0">
              <a:spcBef>
                <a:spcPts val="0"/>
              </a:spcBef>
              <a:defRPr/>
            </a:lvl3pPr>
            <a:lvl4pPr marL="771525" marR="0" lvl="3" indent="0" algn="l" rtl="0">
              <a:spcBef>
                <a:spcPts val="0"/>
              </a:spcBef>
              <a:defRPr/>
            </a:lvl4pPr>
            <a:lvl5pPr marL="1028700" marR="0" lvl="4" indent="0" algn="l" rtl="0">
              <a:spcBef>
                <a:spcPts val="0"/>
              </a:spcBef>
              <a:defRPr/>
            </a:lvl5pPr>
            <a:lvl6pPr marL="1285875" marR="0" lvl="5" indent="0" algn="l" rtl="0">
              <a:spcBef>
                <a:spcPts val="0"/>
              </a:spcBef>
              <a:defRPr/>
            </a:lvl6pPr>
            <a:lvl7pPr marL="1543050" marR="0" lvl="6" indent="0" algn="l" rtl="0">
              <a:spcBef>
                <a:spcPts val="0"/>
              </a:spcBef>
              <a:defRPr/>
            </a:lvl7pPr>
            <a:lvl8pPr marL="1800225" marR="0" lvl="7" indent="0" algn="l" rtl="0">
              <a:spcBef>
                <a:spcPts val="0"/>
              </a:spcBef>
              <a:defRPr/>
            </a:lvl8pPr>
            <a:lvl9pPr marL="20574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1757363" y="6356351"/>
            <a:ext cx="1628775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257175" marR="0" lvl="1" indent="0" algn="l" rtl="0">
              <a:spcBef>
                <a:spcPts val="0"/>
              </a:spcBef>
              <a:defRPr/>
            </a:lvl2pPr>
            <a:lvl3pPr marL="514350" marR="0" lvl="2" indent="0" algn="l" rtl="0">
              <a:spcBef>
                <a:spcPts val="0"/>
              </a:spcBef>
              <a:defRPr/>
            </a:lvl3pPr>
            <a:lvl4pPr marL="771525" marR="0" lvl="3" indent="0" algn="l" rtl="0">
              <a:spcBef>
                <a:spcPts val="0"/>
              </a:spcBef>
              <a:defRPr/>
            </a:lvl4pPr>
            <a:lvl5pPr marL="1028700" marR="0" lvl="4" indent="0" algn="l" rtl="0">
              <a:spcBef>
                <a:spcPts val="0"/>
              </a:spcBef>
              <a:defRPr/>
            </a:lvl5pPr>
            <a:lvl6pPr marL="1285875" marR="0" lvl="5" indent="0" algn="l" rtl="0">
              <a:spcBef>
                <a:spcPts val="0"/>
              </a:spcBef>
              <a:defRPr/>
            </a:lvl6pPr>
            <a:lvl7pPr marL="1543050" marR="0" lvl="6" indent="0" algn="l" rtl="0">
              <a:spcBef>
                <a:spcPts val="0"/>
              </a:spcBef>
              <a:defRPr/>
            </a:lvl7pPr>
            <a:lvl8pPr marL="1800225" marR="0" lvl="7" indent="0" algn="l" rtl="0">
              <a:spcBef>
                <a:spcPts val="0"/>
              </a:spcBef>
              <a:defRPr/>
            </a:lvl8pPr>
            <a:lvl9pPr marL="20574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3686176" y="6356351"/>
            <a:ext cx="120014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/>
            <a:endParaRPr lang="en-US"/>
          </a:p>
          <a:p>
            <a:pPr marL="257175" lvl="1"/>
            <a:endParaRPr lang="en-US"/>
          </a:p>
          <a:p>
            <a:pPr marL="514350" lvl="2"/>
            <a:endParaRPr lang="en-US"/>
          </a:p>
          <a:p>
            <a:pPr marL="771525" lvl="3"/>
            <a:endParaRPr lang="en-US"/>
          </a:p>
          <a:p>
            <a:pPr marL="1028700" lvl="4"/>
            <a:endParaRPr lang="en-US"/>
          </a:p>
          <a:p>
            <a:pPr marL="1285875" lvl="5"/>
            <a:endParaRPr lang="en-US"/>
          </a:p>
          <a:p>
            <a:pPr marL="1543050" lvl="6"/>
            <a:endParaRPr lang="en-US"/>
          </a:p>
          <a:p>
            <a:pPr marL="1800225" lvl="7"/>
            <a:endParaRPr lang="en-US"/>
          </a:p>
          <a:p>
            <a:pPr marL="2057400" lvl="8"/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D85C6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/>
        </p:nvSpPr>
        <p:spPr>
          <a:xfrm>
            <a:off x="477442" y="2302029"/>
            <a:ext cx="3997002" cy="1516190"/>
          </a:xfrm>
          <a:prstGeom prst="rect">
            <a:avLst/>
          </a:prstGeom>
          <a:noFill/>
          <a:ln>
            <a:noFill/>
          </a:ln>
        </p:spPr>
        <p:txBody>
          <a:bodyPr lIns="51427" tIns="25706" rIns="51427" bIns="25706" anchor="t" anchorCtr="0">
            <a:noAutofit/>
          </a:bodyPr>
          <a:lstStyle/>
          <a:p>
            <a:pPr>
              <a:lnSpc>
                <a:spcPct val="85882"/>
              </a:lnSpc>
              <a:buClr>
                <a:schemeClr val="accent6"/>
              </a:buClr>
              <a:buSzPct val="25000"/>
            </a:pPr>
            <a:r>
              <a:rPr lang="en-US" sz="5400" b="1" dirty="0">
                <a:solidFill>
                  <a:schemeClr val="accent6"/>
                </a:solidFill>
                <a:latin typeface="Trebuchet MS"/>
                <a:ea typeface="Trebuchet MS"/>
                <a:cs typeface="Trebuchet MS"/>
                <a:sym typeface="Trebuchet MS"/>
              </a:rPr>
              <a:t>Web</a:t>
            </a:r>
          </a:p>
          <a:p>
            <a:pPr>
              <a:lnSpc>
                <a:spcPct val="85882"/>
              </a:lnSpc>
              <a:buClr>
                <a:schemeClr val="accent6"/>
              </a:buClr>
              <a:buSzPct val="25000"/>
            </a:pPr>
            <a:r>
              <a:rPr lang="en-US" sz="5400" b="1" dirty="0">
                <a:solidFill>
                  <a:schemeClr val="accent6"/>
                </a:solidFill>
                <a:latin typeface="Trebuchet MS"/>
                <a:ea typeface="Trebuchet MS"/>
                <a:cs typeface="Trebuchet MS"/>
                <a:sym typeface="Trebuchet MS"/>
              </a:rPr>
              <a:t>Design Proposal</a:t>
            </a:r>
          </a:p>
        </p:txBody>
      </p:sp>
      <p:sp>
        <p:nvSpPr>
          <p:cNvPr id="33" name="Shape 33"/>
          <p:cNvSpPr txBox="1"/>
          <p:nvPr/>
        </p:nvSpPr>
        <p:spPr>
          <a:xfrm>
            <a:off x="3354120" y="904084"/>
            <a:ext cx="999843" cy="155756"/>
          </a:xfrm>
          <a:prstGeom prst="rect">
            <a:avLst/>
          </a:prstGeom>
          <a:noFill/>
          <a:ln>
            <a:noFill/>
          </a:ln>
        </p:spPr>
        <p:txBody>
          <a:bodyPr lIns="51427" tIns="25706" rIns="51427" bIns="25706" anchor="t" anchorCtr="0">
            <a:noAutofit/>
          </a:bodyPr>
          <a:lstStyle/>
          <a:p>
            <a:pPr algn="r">
              <a:buSzPct val="25000"/>
            </a:pPr>
            <a:r>
              <a:rPr lang="en-US" dirty="0">
                <a:solidFill>
                  <a:schemeClr val="accent5"/>
                </a:solidFill>
                <a:latin typeface="Trebuchet MS"/>
                <a:ea typeface="Trebuchet MS"/>
                <a:cs typeface="Trebuchet MS"/>
                <a:sym typeface="Trebuchet MS"/>
              </a:rPr>
              <a:t>June, 2017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BAFEEA-B9E7-4C71-9813-7674B4B37786}"/>
              </a:ext>
            </a:extLst>
          </p:cNvPr>
          <p:cNvSpPr txBox="1"/>
          <p:nvPr/>
        </p:nvSpPr>
        <p:spPr>
          <a:xfrm>
            <a:off x="477443" y="5170003"/>
            <a:ext cx="273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/>
                </a:solidFill>
                <a:latin typeface="Trebuchet MS" panose="020B0603020202020204" pitchFamily="34" charset="0"/>
              </a:rPr>
              <a:t>For [Client]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9BC233E-507E-4980-9985-B08697639FFF}"/>
              </a:ext>
            </a:extLst>
          </p:cNvPr>
          <p:cNvSpPr txBox="1"/>
          <p:nvPr/>
        </p:nvSpPr>
        <p:spPr>
          <a:xfrm>
            <a:off x="477442" y="5631668"/>
            <a:ext cx="27378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  <a:latin typeface="Trebuchet MS" panose="020B0603020202020204" pitchFamily="34" charset="0"/>
              </a:rPr>
              <a:t>Project Manager: [name]</a:t>
            </a:r>
          </a:p>
        </p:txBody>
      </p:sp>
      <p:pic>
        <p:nvPicPr>
          <p:cNvPr id="1027" name="Picture 3" descr="your-logo">
            <a:extLst>
              <a:ext uri="{FF2B5EF4-FFF2-40B4-BE49-F238E27FC236}">
                <a16:creationId xmlns:a16="http://schemas.microsoft.com/office/drawing/2014/main" id="{26AEB501-6C01-4839-AEBC-079436A8D3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42" y="818418"/>
            <a:ext cx="2512661" cy="384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/>
        </p:nvSpPr>
        <p:spPr>
          <a:xfrm>
            <a:off x="257176" y="178340"/>
            <a:ext cx="4064849" cy="906228"/>
          </a:xfrm>
          <a:prstGeom prst="rect">
            <a:avLst/>
          </a:prstGeom>
          <a:noFill/>
          <a:ln>
            <a:noFill/>
          </a:ln>
        </p:spPr>
        <p:txBody>
          <a:bodyPr lIns="51427" tIns="25706" rIns="51427" bIns="25706" anchor="t" anchorCtr="0">
            <a:noAutofit/>
          </a:bodyPr>
          <a:lstStyle/>
          <a:p>
            <a:pPr>
              <a:lnSpc>
                <a:spcPct val="122400"/>
              </a:lnSpc>
              <a:buClr>
                <a:schemeClr val="dk1"/>
              </a:buClr>
              <a:buSzPct val="25000"/>
            </a:pPr>
            <a:r>
              <a:rPr lang="en-US" sz="4800" dirty="0">
                <a:solidFill>
                  <a:srgbClr val="073763"/>
                </a:solidFill>
                <a:latin typeface="Trebuchet MS"/>
                <a:ea typeface="Trebuchet MS"/>
                <a:cs typeface="Trebuchet MS"/>
                <a:sym typeface="Trebuchet MS"/>
              </a:rPr>
              <a:t>About Us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68BB89-DC3C-4737-A2B7-88ADBF0A9678}"/>
              </a:ext>
            </a:extLst>
          </p:cNvPr>
          <p:cNvSpPr txBox="1"/>
          <p:nvPr/>
        </p:nvSpPr>
        <p:spPr>
          <a:xfrm>
            <a:off x="257176" y="1084568"/>
            <a:ext cx="4500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[Provide a brief introduction to you and your company. Explain how you got started, who is on your team, and why you love to do this work.].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DFDDCD8-5A5B-46A8-894F-92488B29F313}"/>
              </a:ext>
            </a:extLst>
          </p:cNvPr>
          <p:cNvSpPr/>
          <p:nvPr/>
        </p:nvSpPr>
        <p:spPr>
          <a:xfrm>
            <a:off x="2454569" y="3275112"/>
            <a:ext cx="17096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/>
        </p:nvSpPr>
        <p:spPr>
          <a:xfrm>
            <a:off x="257176" y="178340"/>
            <a:ext cx="4064849" cy="482118"/>
          </a:xfrm>
          <a:prstGeom prst="rect">
            <a:avLst/>
          </a:prstGeom>
          <a:noFill/>
          <a:ln>
            <a:noFill/>
          </a:ln>
        </p:spPr>
        <p:txBody>
          <a:bodyPr lIns="51427" tIns="25706" rIns="51427" bIns="25706" anchor="t" anchorCtr="0">
            <a:noAutofit/>
          </a:bodyPr>
          <a:lstStyle/>
          <a:p>
            <a:pPr>
              <a:lnSpc>
                <a:spcPct val="122400"/>
              </a:lnSpc>
              <a:buClr>
                <a:schemeClr val="dk1"/>
              </a:buClr>
              <a:buSzPct val="25000"/>
            </a:pPr>
            <a:r>
              <a:rPr lang="en-US" sz="4800" dirty="0">
                <a:solidFill>
                  <a:srgbClr val="073763"/>
                </a:solidFill>
                <a:latin typeface="Trebuchet MS"/>
                <a:ea typeface="Trebuchet MS"/>
                <a:cs typeface="Trebuchet MS"/>
                <a:sym typeface="Trebuchet MS"/>
              </a:rPr>
              <a:t>Introduction</a:t>
            </a:r>
          </a:p>
        </p:txBody>
      </p:sp>
      <p:sp>
        <p:nvSpPr>
          <p:cNvPr id="40" name="Shape 40"/>
          <p:cNvSpPr txBox="1"/>
          <p:nvPr/>
        </p:nvSpPr>
        <p:spPr>
          <a:xfrm>
            <a:off x="257176" y="1718314"/>
            <a:ext cx="4736855" cy="4613300"/>
          </a:xfrm>
          <a:prstGeom prst="rect">
            <a:avLst/>
          </a:prstGeom>
          <a:noFill/>
          <a:ln>
            <a:noFill/>
          </a:ln>
        </p:spPr>
        <p:txBody>
          <a:bodyPr lIns="51427" tIns="25706" rIns="51427" bIns="25706" anchor="t" anchorCtr="0">
            <a:noAutofit/>
          </a:bodyPr>
          <a:lstStyle/>
          <a:p>
            <a:r>
              <a:rPr lang="en-US" dirty="0">
                <a:solidFill>
                  <a:srgbClr val="787878"/>
                </a:solidFill>
                <a:latin typeface="Trebuchet MS" panose="020B0603020202020204" pitchFamily="34" charset="0"/>
              </a:rPr>
              <a:t>[Client] is facing extremely competitive times in the [client industry]. In this environment, traditional means of marketing – which [Client] depends on – are becoming less effective by the moment. </a:t>
            </a:r>
          </a:p>
          <a:p>
            <a:endParaRPr lang="en-US" dirty="0">
              <a:solidFill>
                <a:srgbClr val="787878"/>
              </a:solidFill>
              <a:latin typeface="Trebuchet MS" panose="020B0603020202020204" pitchFamily="34" charset="0"/>
            </a:endParaRPr>
          </a:p>
          <a:p>
            <a:r>
              <a:rPr lang="en-US" dirty="0">
                <a:solidFill>
                  <a:srgbClr val="787878"/>
                </a:solidFill>
                <a:latin typeface="Trebuchet MS" panose="020B0603020202020204" pitchFamily="34" charset="0"/>
              </a:rPr>
              <a:t>A high impact web site is necessary to effectively reach new clients and provide an edge over the competition.</a:t>
            </a:r>
          </a:p>
          <a:p>
            <a:endParaRPr lang="en-US" dirty="0">
              <a:solidFill>
                <a:srgbClr val="787878"/>
              </a:solidFill>
              <a:latin typeface="Trebuchet MS" panose="020B0603020202020204" pitchFamily="34" charset="0"/>
            </a:endParaRPr>
          </a:p>
          <a:p>
            <a:r>
              <a:rPr lang="en-US" dirty="0">
                <a:solidFill>
                  <a:srgbClr val="787878"/>
                </a:solidFill>
                <a:latin typeface="Trebuchet MS" panose="020B0603020202020204" pitchFamily="34" charset="0"/>
              </a:rPr>
              <a:t>[Client] requires a site that:</a:t>
            </a:r>
          </a:p>
          <a:p>
            <a:endParaRPr lang="en-US" dirty="0">
              <a:solidFill>
                <a:srgbClr val="787878"/>
              </a:solidFill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87878"/>
                </a:solidFill>
                <a:latin typeface="Trebuchet MS" panose="020B0603020202020204" pitchFamily="34" charset="0"/>
              </a:rPr>
              <a:t>Provides a modern web presence.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87878"/>
                </a:solidFill>
                <a:latin typeface="Trebuchet MS" panose="020B0603020202020204" pitchFamily="34" charset="0"/>
              </a:rPr>
              <a:t>Increases and converts visitors.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87878"/>
                </a:solidFill>
                <a:latin typeface="Trebuchet MS" panose="020B0603020202020204" pitchFamily="34" charset="0"/>
              </a:rPr>
              <a:t>Offers relevant information.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87878"/>
                </a:solidFill>
                <a:latin typeface="Trebuchet MS" panose="020B0603020202020204" pitchFamily="34" charset="0"/>
              </a:rPr>
              <a:t>Gives current and potential clients the means to contact the firm.</a:t>
            </a:r>
          </a:p>
          <a:p>
            <a:endParaRPr lang="en-US" dirty="0">
              <a:solidFill>
                <a:srgbClr val="787878"/>
              </a:solidFill>
              <a:latin typeface="Trebuchet MS" panose="020B0603020202020204" pitchFamily="34" charset="0"/>
            </a:endParaRPr>
          </a:p>
          <a:p>
            <a:r>
              <a:rPr lang="en-US" dirty="0">
                <a:solidFill>
                  <a:srgbClr val="787878"/>
                </a:solidFill>
                <a:latin typeface="Trebuchet MS" panose="020B0603020202020204" pitchFamily="34" charset="0"/>
              </a:rPr>
              <a:t>Also required is a content management system that will allow [Client] to easily manage content on the site.</a:t>
            </a:r>
            <a:endParaRPr lang="en-US" dirty="0">
              <a:solidFill>
                <a:srgbClr val="787878"/>
              </a:solidFill>
              <a:latin typeface="Trebuchet MS" panose="020B0603020202020204" pitchFamily="34" charset="0"/>
              <a:ea typeface="Trebuchet MS"/>
              <a:cs typeface="Trebuchet MS"/>
              <a:sym typeface="Trebuchet M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68BB89-DC3C-4737-A2B7-88ADBF0A9678}"/>
              </a:ext>
            </a:extLst>
          </p:cNvPr>
          <p:cNvSpPr txBox="1"/>
          <p:nvPr/>
        </p:nvSpPr>
        <p:spPr>
          <a:xfrm>
            <a:off x="257176" y="1084568"/>
            <a:ext cx="4475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The main goals is to [project goals] . </a:t>
            </a:r>
          </a:p>
        </p:txBody>
      </p:sp>
    </p:spTree>
    <p:extLst>
      <p:ext uri="{BB962C8B-B14F-4D97-AF65-F5344CB8AC3E}">
        <p14:creationId xmlns:p14="http://schemas.microsoft.com/office/powerpoint/2010/main" val="1668640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D85C6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/>
        </p:nvSpPr>
        <p:spPr>
          <a:xfrm>
            <a:off x="488865" y="2074698"/>
            <a:ext cx="4629150" cy="1496405"/>
          </a:xfrm>
          <a:prstGeom prst="rect">
            <a:avLst/>
          </a:prstGeom>
          <a:noFill/>
          <a:ln>
            <a:noFill/>
          </a:ln>
        </p:spPr>
        <p:txBody>
          <a:bodyPr lIns="51427" tIns="25706" rIns="51427" bIns="25706" anchor="t" anchorCtr="0">
            <a:noAutofit/>
          </a:bodyPr>
          <a:lstStyle/>
          <a:p>
            <a:pPr>
              <a:buSzPct val="25000"/>
            </a:pPr>
            <a:r>
              <a:rPr lang="en-US" sz="4000" b="1" dirty="0">
                <a:solidFill>
                  <a:schemeClr val="accent6"/>
                </a:solidFill>
                <a:latin typeface="Trebuchet MS"/>
                <a:ea typeface="Trebuchet MS"/>
                <a:cs typeface="Trebuchet MS"/>
                <a:sym typeface="Trebuchet MS"/>
              </a:rPr>
              <a:t>Recommended Solution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CDB658D-CBD7-4A36-B995-DD13F76D74CD}"/>
              </a:ext>
            </a:extLst>
          </p:cNvPr>
          <p:cNvSpPr txBox="1"/>
          <p:nvPr/>
        </p:nvSpPr>
        <p:spPr>
          <a:xfrm>
            <a:off x="488865" y="3686040"/>
            <a:ext cx="34708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  <a:latin typeface="Trebuchet MS" panose="020B0603020202020204" pitchFamily="34" charset="0"/>
              </a:rPr>
              <a:t>[ Service/ Product/ Package Name]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/>
        </p:nvSpPr>
        <p:spPr>
          <a:xfrm>
            <a:off x="257175" y="432561"/>
            <a:ext cx="4543424" cy="967198"/>
          </a:xfrm>
          <a:prstGeom prst="rect">
            <a:avLst/>
          </a:prstGeom>
          <a:noFill/>
          <a:ln>
            <a:noFill/>
          </a:ln>
        </p:spPr>
        <p:txBody>
          <a:bodyPr lIns="51427" tIns="25706" rIns="51427" bIns="25706" anchor="t" anchorCtr="0">
            <a:noAutofit/>
          </a:bodyPr>
          <a:lstStyle/>
          <a:p>
            <a:pPr>
              <a:buClr>
                <a:schemeClr val="dk1"/>
              </a:buClr>
              <a:buSzPct val="25000"/>
            </a:pPr>
            <a:r>
              <a:rPr lang="en-US" sz="4000" dirty="0">
                <a:solidFill>
                  <a:srgbClr val="073763"/>
                </a:solidFill>
                <a:latin typeface="Trebuchet MS"/>
                <a:ea typeface="Trebuchet MS"/>
                <a:cs typeface="Trebuchet MS"/>
                <a:sym typeface="Trebuchet MS"/>
              </a:rPr>
              <a:t>Project Timeline</a:t>
            </a:r>
          </a:p>
        </p:txBody>
      </p:sp>
      <p:sp>
        <p:nvSpPr>
          <p:cNvPr id="89" name="Shape 89"/>
          <p:cNvSpPr/>
          <p:nvPr/>
        </p:nvSpPr>
        <p:spPr>
          <a:xfrm>
            <a:off x="257175" y="1135712"/>
            <a:ext cx="4311056" cy="541350"/>
          </a:xfrm>
          <a:prstGeom prst="rect">
            <a:avLst/>
          </a:prstGeom>
          <a:noFill/>
          <a:ln>
            <a:noFill/>
          </a:ln>
        </p:spPr>
        <p:txBody>
          <a:bodyPr lIns="51427" tIns="25706" rIns="51427" bIns="25706" anchor="t" anchorCtr="0">
            <a:noAutofit/>
          </a:bodyPr>
          <a:lstStyle/>
          <a:p>
            <a:pPr>
              <a:buSzPct val="25000"/>
            </a:pPr>
            <a:r>
              <a:rPr lang="en-US" sz="1200" dirty="0">
                <a:solidFill>
                  <a:srgbClr val="073763"/>
                </a:solidFill>
                <a:latin typeface="Trebuchet MS"/>
                <a:ea typeface="Trebuchet MS"/>
                <a:cs typeface="Trebuchet MS"/>
                <a:sym typeface="Trebuchet MS"/>
              </a:rPr>
              <a:t>We offer the following timeline for the development of an original corporate identity and marketing package: </a:t>
            </a:r>
            <a:endParaRPr lang="en-US" sz="1050" dirty="0">
              <a:solidFill>
                <a:srgbClr val="073763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2290D19-1706-4F57-8FC5-D3E36B3F5A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766228"/>
              </p:ext>
            </p:extLst>
          </p:nvPr>
        </p:nvGraphicFramePr>
        <p:xfrm>
          <a:off x="257175" y="1820901"/>
          <a:ext cx="4713411" cy="4705151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133475">
                  <a:extLst>
                    <a:ext uri="{9D8B030D-6E8A-4147-A177-3AD203B41FA5}">
                      <a16:colId xmlns:a16="http://schemas.microsoft.com/office/drawing/2014/main" val="3768333525"/>
                    </a:ext>
                  </a:extLst>
                </a:gridCol>
                <a:gridCol w="2495550">
                  <a:extLst>
                    <a:ext uri="{9D8B030D-6E8A-4147-A177-3AD203B41FA5}">
                      <a16:colId xmlns:a16="http://schemas.microsoft.com/office/drawing/2014/main" val="4044991471"/>
                    </a:ext>
                  </a:extLst>
                </a:gridCol>
                <a:gridCol w="1084386">
                  <a:extLst>
                    <a:ext uri="{9D8B030D-6E8A-4147-A177-3AD203B41FA5}">
                      <a16:colId xmlns:a16="http://schemas.microsoft.com/office/drawing/2014/main" val="3903556694"/>
                    </a:ext>
                  </a:extLst>
                </a:gridCol>
              </a:tblGrid>
              <a:tr h="30193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87878"/>
                          </a:solidFill>
                          <a:effectLst/>
                          <a:uLnTx/>
                          <a:uFillTx/>
                          <a:sym typeface="Trebuchet MS"/>
                        </a:rPr>
                        <a:t>Phase</a:t>
                      </a:r>
                      <a:endParaRPr lang="en-US" dirty="0">
                        <a:solidFill>
                          <a:srgbClr val="78787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87878"/>
                          </a:solidFill>
                          <a:effectLst/>
                          <a:uLnTx/>
                          <a:uFillTx/>
                          <a:sym typeface="Trebuchet MS"/>
                        </a:rPr>
                        <a:t>Activities</a:t>
                      </a:r>
                      <a:endParaRPr lang="en-US" dirty="0">
                        <a:solidFill>
                          <a:srgbClr val="78787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87878"/>
                          </a:solidFill>
                          <a:effectLst/>
                          <a:uLnTx/>
                          <a:uFillTx/>
                          <a:sym typeface="Trebuchet MS"/>
                        </a:rPr>
                        <a:t>Completion</a:t>
                      </a:r>
                      <a:endParaRPr lang="en-US" dirty="0">
                        <a:solidFill>
                          <a:srgbClr val="787878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809429"/>
                  </a:ext>
                </a:extLst>
              </a:tr>
              <a:tr h="766513">
                <a:tc>
                  <a:txBody>
                    <a:bodyPr/>
                    <a:lstStyle/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endParaRPr kumimoji="0" lang="en-US" sz="120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787878"/>
                        </a:solidFill>
                        <a:effectLst/>
                        <a:uLnTx/>
                        <a:uFillTx/>
                        <a:sym typeface="Trebuchet MS"/>
                      </a:endParaRPr>
                    </a:p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87878"/>
                          </a:solidFill>
                          <a:effectLst/>
                          <a:uLnTx/>
                          <a:uFillTx/>
                          <a:sym typeface="Trebuchet MS"/>
                        </a:rPr>
                        <a:t>Discovery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787878"/>
                        </a:solidFill>
                        <a:effectLst/>
                        <a:uLnTx/>
                        <a:uFillTx/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endParaRPr kumimoji="0" lang="en-US" sz="120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787878"/>
                        </a:solidFill>
                        <a:effectLst/>
                        <a:uLnTx/>
                        <a:uFillTx/>
                        <a:sym typeface="Trebuchet MS"/>
                      </a:endParaRPr>
                    </a:p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87878"/>
                          </a:solidFill>
                          <a:effectLst/>
                          <a:uLnTx/>
                          <a:uFillTx/>
                          <a:sym typeface="Trebuchet MS"/>
                        </a:rPr>
                        <a:t>Kick-­off meeting, research and review of your company, clients, and online competition.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endParaRPr kumimoji="0" lang="en-US" sz="120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787878"/>
                        </a:solidFill>
                        <a:effectLst/>
                        <a:uLnTx/>
                        <a:uFillTx/>
                        <a:sym typeface="Trebuchet MS"/>
                      </a:endParaRPr>
                    </a:p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87878"/>
                          </a:solidFill>
                          <a:effectLst/>
                          <a:uLnTx/>
                          <a:uFillTx/>
                          <a:sym typeface="Trebuchet MS"/>
                        </a:rPr>
                        <a:t>xx/xx/xx</a:t>
                      </a:r>
                    </a:p>
                    <a:p>
                      <a:endParaRPr lang="en-US" dirty="0">
                        <a:solidFill>
                          <a:srgbClr val="787878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2269011"/>
                  </a:ext>
                </a:extLst>
              </a:tr>
              <a:tr h="766513">
                <a:tc>
                  <a:txBody>
                    <a:bodyPr/>
                    <a:lstStyle/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endParaRPr kumimoji="0" lang="en-US" sz="120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787878"/>
                        </a:solidFill>
                        <a:effectLst/>
                        <a:uLnTx/>
                        <a:uFillTx/>
                        <a:sym typeface="Trebuchet MS"/>
                      </a:endParaRPr>
                    </a:p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87878"/>
                          </a:solidFill>
                          <a:effectLst/>
                          <a:uLnTx/>
                          <a:uFillTx/>
                          <a:sym typeface="Trebuchet MS"/>
                        </a:rPr>
                        <a:t>Strategy</a:t>
                      </a:r>
                    </a:p>
                    <a:p>
                      <a:endParaRPr lang="en-US" dirty="0">
                        <a:solidFill>
                          <a:srgbClr val="787878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endParaRPr kumimoji="0" lang="en-US" sz="120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787878"/>
                        </a:solidFill>
                        <a:effectLst/>
                        <a:uLnTx/>
                        <a:uFillTx/>
                        <a:sym typeface="Trebuchet MS"/>
                      </a:endParaRPr>
                    </a:p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87878"/>
                          </a:solidFill>
                          <a:effectLst/>
                          <a:uLnTx/>
                          <a:uFillTx/>
                          <a:sym typeface="Trebuchet MS"/>
                        </a:rPr>
                        <a:t>Develop sitemap and wireframes. Each includes two rounds of revisions.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endParaRPr kumimoji="0" lang="en-US" sz="120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787878"/>
                        </a:solidFill>
                        <a:effectLst/>
                        <a:uLnTx/>
                        <a:uFillTx/>
                        <a:sym typeface="Trebuchet MS"/>
                      </a:endParaRPr>
                    </a:p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87878"/>
                          </a:solidFill>
                          <a:effectLst/>
                          <a:uLnTx/>
                          <a:uFillTx/>
                          <a:sym typeface="Trebuchet MS"/>
                        </a:rPr>
                        <a:t>xx/xx/xx</a:t>
                      </a:r>
                    </a:p>
                    <a:p>
                      <a:endParaRPr lang="en-US" dirty="0">
                        <a:solidFill>
                          <a:srgbClr val="787878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8012554"/>
                  </a:ext>
                </a:extLst>
              </a:tr>
              <a:tr h="935520">
                <a:tc>
                  <a:txBody>
                    <a:bodyPr/>
                    <a:lstStyle/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endParaRPr kumimoji="0" lang="en-US" sz="120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787878"/>
                        </a:solidFill>
                        <a:effectLst/>
                        <a:uLnTx/>
                        <a:uFillTx/>
                        <a:sym typeface="Trebuchet MS"/>
                      </a:endParaRPr>
                    </a:p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87878"/>
                          </a:solidFill>
                          <a:effectLst/>
                          <a:uLnTx/>
                          <a:uFillTx/>
                          <a:sym typeface="Trebuchet MS"/>
                        </a:rPr>
                        <a:t>Design</a:t>
                      </a:r>
                    </a:p>
                    <a:p>
                      <a:endParaRPr lang="en-US" dirty="0">
                        <a:solidFill>
                          <a:srgbClr val="787878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endParaRPr kumimoji="0" lang="en-US" sz="120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787878"/>
                        </a:solidFill>
                        <a:effectLst/>
                        <a:uLnTx/>
                        <a:uFillTx/>
                        <a:sym typeface="Trebuchet MS"/>
                      </a:endParaRPr>
                    </a:p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87878"/>
                          </a:solidFill>
                          <a:effectLst/>
                          <a:uLnTx/>
                          <a:uFillTx/>
                          <a:sym typeface="Trebuchet MS"/>
                        </a:rPr>
                        <a:t>Select one of 10 WordPress themes presented by Project Manager.</a:t>
                      </a:r>
                      <a:endParaRPr lang="en-US" dirty="0">
                        <a:solidFill>
                          <a:srgbClr val="787878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endParaRPr kumimoji="0" lang="en-US" sz="120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787878"/>
                        </a:solidFill>
                        <a:effectLst/>
                        <a:uLnTx/>
                        <a:uFillTx/>
                        <a:sym typeface="Trebuchet MS"/>
                      </a:endParaRPr>
                    </a:p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87878"/>
                          </a:solidFill>
                          <a:effectLst/>
                          <a:uLnTx/>
                          <a:uFillTx/>
                          <a:sym typeface="Trebuchet MS"/>
                        </a:rPr>
                        <a:t>xx/xx/xx</a:t>
                      </a:r>
                    </a:p>
                    <a:p>
                      <a:endParaRPr lang="en-US" dirty="0">
                        <a:solidFill>
                          <a:srgbClr val="787878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8959857"/>
                  </a:ext>
                </a:extLst>
              </a:tr>
              <a:tr h="804733">
                <a:tc>
                  <a:txBody>
                    <a:bodyPr/>
                    <a:lstStyle/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87878"/>
                          </a:solidFill>
                          <a:effectLst/>
                          <a:uLnTx/>
                          <a:uFillTx/>
                          <a:sym typeface="Trebuchet MS"/>
                        </a:rPr>
                        <a:t>Develop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87878"/>
                          </a:solidFill>
                          <a:effectLst/>
                          <a:uLnTx/>
                          <a:uFillTx/>
                          <a:sym typeface="Trebuchet MS"/>
                        </a:rPr>
                        <a:t>Development based on sitemap, wireframes, and theme selection. Includes two rounds of revisions.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20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87878"/>
                          </a:solidFill>
                          <a:effectLst/>
                          <a:uLnTx/>
                          <a:uFillTx/>
                          <a:sym typeface="Trebuchet MS"/>
                        </a:rPr>
                        <a:t>xx/xx/xx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514432"/>
                  </a:ext>
                </a:extLst>
              </a:tr>
              <a:tr h="1017047">
                <a:tc>
                  <a:txBody>
                    <a:bodyPr/>
                    <a:lstStyle/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87878"/>
                          </a:solidFill>
                          <a:effectLst/>
                          <a:uLnTx/>
                          <a:uFillTx/>
                          <a:sym typeface="Trebuchet MS"/>
                        </a:rPr>
                        <a:t>Launch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87878"/>
                          </a:solidFill>
                          <a:effectLst/>
                          <a:uLnTx/>
                          <a:uFillTx/>
                          <a:sym typeface="Trebuchet MS"/>
                        </a:rPr>
                        <a:t>We will launch your site on your desired host. (We can assist or recommend hosting.)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20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87878"/>
                          </a:solidFill>
                          <a:effectLst/>
                          <a:uLnTx/>
                          <a:uFillTx/>
                          <a:sym typeface="Trebuchet MS"/>
                        </a:rPr>
                        <a:t>xx/xx/xx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0463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38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/>
        </p:nvSpPr>
        <p:spPr>
          <a:xfrm>
            <a:off x="247331" y="310962"/>
            <a:ext cx="4543424" cy="703823"/>
          </a:xfrm>
          <a:prstGeom prst="rect">
            <a:avLst/>
          </a:prstGeom>
          <a:noFill/>
          <a:ln>
            <a:noFill/>
          </a:ln>
        </p:spPr>
        <p:txBody>
          <a:bodyPr lIns="51427" tIns="25706" rIns="51427" bIns="25706" anchor="t" anchorCtr="0">
            <a:noAutofit/>
          </a:bodyPr>
          <a:lstStyle/>
          <a:p>
            <a:pPr>
              <a:lnSpc>
                <a:spcPct val="122400"/>
              </a:lnSpc>
              <a:buClr>
                <a:schemeClr val="dk1"/>
              </a:buClr>
              <a:buSzPct val="25000"/>
            </a:pPr>
            <a:r>
              <a:rPr lang="en-US" sz="4000" dirty="0">
                <a:solidFill>
                  <a:srgbClr val="073763"/>
                </a:solidFill>
                <a:latin typeface="Trebuchet MS"/>
                <a:ea typeface="Trebuchet MS"/>
                <a:cs typeface="Trebuchet MS"/>
                <a:sym typeface="Trebuchet MS"/>
              </a:rPr>
              <a:t>Fee Summary</a:t>
            </a:r>
          </a:p>
        </p:txBody>
      </p:sp>
      <p:sp>
        <p:nvSpPr>
          <p:cNvPr id="126" name="Shape 126"/>
          <p:cNvSpPr/>
          <p:nvPr/>
        </p:nvSpPr>
        <p:spPr>
          <a:xfrm>
            <a:off x="247331" y="2556887"/>
            <a:ext cx="3697650" cy="240637"/>
          </a:xfrm>
          <a:prstGeom prst="rect">
            <a:avLst/>
          </a:prstGeom>
          <a:noFill/>
          <a:ln>
            <a:noFill/>
          </a:ln>
        </p:spPr>
        <p:txBody>
          <a:bodyPr lIns="51427" tIns="25706" rIns="51427" bIns="25706" anchor="t" anchorCtr="0">
            <a:noAutofit/>
          </a:bodyPr>
          <a:lstStyle/>
          <a:p>
            <a:endParaRPr sz="1125">
              <a:solidFill>
                <a:srgbClr val="1C4587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3D3285-09C6-433C-96CF-BA3200DC3832}"/>
              </a:ext>
            </a:extLst>
          </p:cNvPr>
          <p:cNvSpPr txBox="1"/>
          <p:nvPr/>
        </p:nvSpPr>
        <p:spPr>
          <a:xfrm>
            <a:off x="247330" y="1875008"/>
            <a:ext cx="45434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333333"/>
                </a:solidFill>
                <a:latin typeface="Trebuchet MS" panose="020B0603020202020204" pitchFamily="34" charset="0"/>
              </a:rPr>
              <a:t>The complete company website includes:</a:t>
            </a:r>
          </a:p>
          <a:p>
            <a:endParaRPr lang="en-US" sz="1200" dirty="0">
              <a:solidFill>
                <a:srgbClr val="333333"/>
              </a:solidFill>
              <a:latin typeface="Trebuchet MS" panose="020B0603020202020204" pitchFamily="34" charset="0"/>
            </a:endParaRPr>
          </a:p>
          <a:p>
            <a:r>
              <a:rPr lang="en-US" sz="1200" dirty="0">
                <a:solidFill>
                  <a:srgbClr val="333333"/>
                </a:solidFill>
                <a:latin typeface="Trebuchet MS" panose="020B0603020202020204" pitchFamily="34" charset="0"/>
              </a:rPr>
              <a:t>A website where users will {add some action users/customers will perform}.</a:t>
            </a:r>
          </a:p>
          <a:p>
            <a:endParaRPr lang="en-US" sz="1200" dirty="0">
              <a:solidFill>
                <a:srgbClr val="333333"/>
              </a:solidFill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33333"/>
                </a:solidFill>
                <a:latin typeface="Trebuchet MS" panose="020B0603020202020204" pitchFamily="34" charset="0"/>
              </a:rPr>
              <a:t>An administration section to enable management of {enter items clients will want to manage, consider a sub-list here}.</a:t>
            </a:r>
          </a:p>
          <a:p>
            <a:endParaRPr lang="en-US" sz="1200" dirty="0">
              <a:solidFill>
                <a:srgbClr val="333333"/>
              </a:solidFill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33333"/>
                </a:solidFill>
                <a:latin typeface="Trebuchet MS" panose="020B0603020202020204" pitchFamily="34" charset="0"/>
              </a:rPr>
              <a:t>Company contact and location pages.</a:t>
            </a:r>
          </a:p>
          <a:p>
            <a:endParaRPr lang="en-US" sz="1200" dirty="0">
              <a:solidFill>
                <a:srgbClr val="333333"/>
              </a:solidFill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33333"/>
                </a:solidFill>
                <a:latin typeface="Trebuchet MS" panose="020B0603020202020204" pitchFamily="34" charset="0"/>
              </a:rPr>
              <a:t>Original graphic design work for the home page, interior pages and {anything else that has been agreed on}.</a:t>
            </a:r>
          </a:p>
          <a:p>
            <a:endParaRPr lang="en-US" sz="1200" dirty="0">
              <a:solidFill>
                <a:srgbClr val="333333"/>
              </a:solidFill>
              <a:latin typeface="Trebuchet MS" panose="020B0603020202020204" pitchFamily="34" charset="0"/>
            </a:endParaRPr>
          </a:p>
          <a:p>
            <a:endParaRPr lang="en-US" sz="1200" b="1" dirty="0">
              <a:latin typeface="Trebuchet MS" panose="020B0603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CBC55D1-46D6-46EA-B832-1948E1D8EF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515452"/>
              </p:ext>
            </p:extLst>
          </p:nvPr>
        </p:nvGraphicFramePr>
        <p:xfrm>
          <a:off x="247330" y="1273292"/>
          <a:ext cx="4543424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25653">
                  <a:extLst>
                    <a:ext uri="{9D8B030D-6E8A-4147-A177-3AD203B41FA5}">
                      <a16:colId xmlns:a16="http://schemas.microsoft.com/office/drawing/2014/main" val="3306217403"/>
                    </a:ext>
                  </a:extLst>
                </a:gridCol>
                <a:gridCol w="1717771">
                  <a:extLst>
                    <a:ext uri="{9D8B030D-6E8A-4147-A177-3AD203B41FA5}">
                      <a16:colId xmlns:a16="http://schemas.microsoft.com/office/drawing/2014/main" val="19385922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cs typeface="Arial"/>
                          <a:sym typeface="Arial"/>
                        </a:rPr>
                        <a:t>Complete Company Website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cs typeface="Arial"/>
                          <a:sym typeface="Arial"/>
                        </a:rPr>
                        <a:t>$425.00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07655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B72E91E-9116-475D-8823-48AD1E935A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957953"/>
              </p:ext>
            </p:extLst>
          </p:nvPr>
        </p:nvGraphicFramePr>
        <p:xfrm>
          <a:off x="247330" y="4439341"/>
          <a:ext cx="4543424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25653">
                  <a:extLst>
                    <a:ext uri="{9D8B030D-6E8A-4147-A177-3AD203B41FA5}">
                      <a16:colId xmlns:a16="http://schemas.microsoft.com/office/drawing/2014/main" val="3306217403"/>
                    </a:ext>
                  </a:extLst>
                </a:gridCol>
                <a:gridCol w="1717771">
                  <a:extLst>
                    <a:ext uri="{9D8B030D-6E8A-4147-A177-3AD203B41FA5}">
                      <a16:colId xmlns:a16="http://schemas.microsoft.com/office/drawing/2014/main" val="19385922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cs typeface="Arial"/>
                          <a:sym typeface="Arial"/>
                        </a:rPr>
                        <a:t>Content Management System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cs typeface="Arial"/>
                          <a:sym typeface="Arial"/>
                        </a:rPr>
                        <a:t>$1,250.00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076551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6C4AA7E-CE83-4944-BD0E-1362EED7475B}"/>
              </a:ext>
            </a:extLst>
          </p:cNvPr>
          <p:cNvSpPr txBox="1"/>
          <p:nvPr/>
        </p:nvSpPr>
        <p:spPr>
          <a:xfrm>
            <a:off x="247330" y="4968930"/>
            <a:ext cx="4543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dirty="0">
                <a:solidFill>
                  <a:srgbClr val="333333"/>
                </a:solidFill>
                <a:latin typeface="Trebuchet MS" panose="020B0603020202020204" pitchFamily="34" charset="0"/>
              </a:rPr>
              <a:t>This includes an administrative section (backend) to let you manage pages, and the actual website where these pages get displayed.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BF2A337-ECCF-47D8-98F1-EE70FA46C7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052386"/>
              </p:ext>
            </p:extLst>
          </p:nvPr>
        </p:nvGraphicFramePr>
        <p:xfrm>
          <a:off x="247329" y="5823641"/>
          <a:ext cx="4543424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25653">
                  <a:extLst>
                    <a:ext uri="{9D8B030D-6E8A-4147-A177-3AD203B41FA5}">
                      <a16:colId xmlns:a16="http://schemas.microsoft.com/office/drawing/2014/main" val="3306217403"/>
                    </a:ext>
                  </a:extLst>
                </a:gridCol>
                <a:gridCol w="1717771">
                  <a:extLst>
                    <a:ext uri="{9D8B030D-6E8A-4147-A177-3AD203B41FA5}">
                      <a16:colId xmlns:a16="http://schemas.microsoft.com/office/drawing/2014/main" val="19385922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cs typeface="Arial"/>
                          <a:sym typeface="Arial"/>
                        </a:rPr>
                        <a:t>Project Total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cs typeface="Arial"/>
                          <a:sym typeface="Arial"/>
                        </a:rPr>
                        <a:t>$1,675.00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07655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/>
        </p:nvSpPr>
        <p:spPr>
          <a:xfrm>
            <a:off x="247331" y="405444"/>
            <a:ext cx="4896169" cy="688413"/>
          </a:xfrm>
          <a:prstGeom prst="rect">
            <a:avLst/>
          </a:prstGeom>
          <a:noFill/>
          <a:ln>
            <a:noFill/>
          </a:ln>
        </p:spPr>
        <p:txBody>
          <a:bodyPr lIns="51427" tIns="25706" rIns="51427" bIns="25706" anchor="t" anchorCtr="0">
            <a:noAutofit/>
          </a:bodyPr>
          <a:lstStyle/>
          <a:p>
            <a:pPr>
              <a:lnSpc>
                <a:spcPct val="122400"/>
              </a:lnSpc>
              <a:buClr>
                <a:schemeClr val="dk1"/>
              </a:buClr>
              <a:buSzPct val="25000"/>
            </a:pPr>
            <a:r>
              <a:rPr lang="en-US" sz="4000" dirty="0">
                <a:solidFill>
                  <a:srgbClr val="073763"/>
                </a:solidFill>
                <a:latin typeface="Trebuchet MS"/>
                <a:ea typeface="Trebuchet MS"/>
                <a:cs typeface="Trebuchet MS"/>
                <a:sym typeface="Trebuchet MS"/>
              </a:rPr>
              <a:t>Terms &amp; Conditions</a:t>
            </a:r>
          </a:p>
        </p:txBody>
      </p:sp>
      <p:sp>
        <p:nvSpPr>
          <p:cNvPr id="126" name="Shape 126"/>
          <p:cNvSpPr/>
          <p:nvPr/>
        </p:nvSpPr>
        <p:spPr>
          <a:xfrm>
            <a:off x="247331" y="2556887"/>
            <a:ext cx="3697650" cy="240637"/>
          </a:xfrm>
          <a:prstGeom prst="rect">
            <a:avLst/>
          </a:prstGeom>
          <a:noFill/>
          <a:ln>
            <a:noFill/>
          </a:ln>
        </p:spPr>
        <p:txBody>
          <a:bodyPr lIns="51427" tIns="25706" rIns="51427" bIns="25706" anchor="t" anchorCtr="0">
            <a:noAutofit/>
          </a:bodyPr>
          <a:lstStyle/>
          <a:p>
            <a:endParaRPr sz="1125">
              <a:solidFill>
                <a:srgbClr val="1C4587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3D3285-09C6-433C-96CF-BA3200DC3832}"/>
              </a:ext>
            </a:extLst>
          </p:cNvPr>
          <p:cNvSpPr txBox="1"/>
          <p:nvPr/>
        </p:nvSpPr>
        <p:spPr>
          <a:xfrm>
            <a:off x="247330" y="1246868"/>
            <a:ext cx="454342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787878"/>
                </a:solidFill>
                <a:latin typeface="Trebuchet MS" panose="020B0603020202020204" pitchFamily="34" charset="0"/>
              </a:rPr>
              <a:t>Once project fee is paid in full to [Client] any elements of text, graphics, photos, contents, trademarks, or other artwork furnished to [Client] for inclusion in website are owned by [Client].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787878"/>
              </a:solidFill>
              <a:latin typeface="Trebuchet MS" panose="020B0603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787878"/>
                </a:solidFill>
                <a:latin typeface="Trebuchet MS" panose="020B0603020202020204" pitchFamily="34" charset="0"/>
              </a:rPr>
              <a:t>[Your Company] assumes [Client] has permission from the rightful owner to use any images or design elements that are provided by [Client] for inclusion in the website, and will hold harmless, protect, and defend [Your Company] from any claim or suit arising from the use of such elements.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787878"/>
              </a:solidFill>
              <a:latin typeface="Trebuchet MS" panose="020B0603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787878"/>
                </a:solidFill>
                <a:latin typeface="Trebuchet MS" panose="020B0603020202020204" pitchFamily="34" charset="0"/>
              </a:rPr>
              <a:t>[Your Company] retains the right to display graphics and other Web content elements as examples of their work in their portfolio and as content features in other projects. [Your Company] also retains the right to place a text link on the bottom of every page.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787878"/>
              </a:solidFill>
              <a:latin typeface="Trebuchet MS" panose="020B0603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787878"/>
                </a:solidFill>
                <a:latin typeface="Trebuchet MS" panose="020B0603020202020204" pitchFamily="34" charset="0"/>
              </a:rPr>
              <a:t>This agreement becomes effective only when signed by agents of [Client] and [Your company]. Regardless of the place of signing of this agreement, [Client] agrees that for purposes of venue, this contract was entered  into in STATE and any dispute will be litigated or arbitrated in STATE.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787878"/>
              </a:solidFill>
              <a:latin typeface="Trebuchet MS" panose="020B0603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787878"/>
                </a:solidFill>
                <a:latin typeface="Trebuchet MS" panose="020B0603020202020204" pitchFamily="34" charset="0"/>
              </a:rPr>
              <a:t>The agreement contained in this contract constitutes the sole agreement between [Client] and the [Your Company] regarding all items included in this agreement.</a:t>
            </a:r>
            <a:endParaRPr lang="en-US" sz="1050" b="1" dirty="0">
              <a:solidFill>
                <a:srgbClr val="787878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135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6CB8E2"/>
      </a:dk1>
      <a:lt1>
        <a:srgbClr val="02AFAF"/>
      </a:lt1>
      <a:dk2>
        <a:srgbClr val="666666"/>
      </a:dk2>
      <a:lt2>
        <a:srgbClr val="BA4A29"/>
      </a:lt2>
      <a:accent1>
        <a:srgbClr val="953E42"/>
      </a:accent1>
      <a:accent2>
        <a:srgbClr val="1C3E6A"/>
      </a:accent2>
      <a:accent3>
        <a:srgbClr val="E4DCB5"/>
      </a:accent3>
      <a:accent4>
        <a:srgbClr val="0B9193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662</Words>
  <Application>Microsoft Office PowerPoint</Application>
  <PresentationFormat>Custom</PresentationFormat>
  <Paragraphs>80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Trebuchet MS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amirul nordin</dc:creator>
  <cp:lastModifiedBy>amirul nordin</cp:lastModifiedBy>
  <cp:revision>34</cp:revision>
  <dcterms:modified xsi:type="dcterms:W3CDTF">2017-07-13T04:58:40Z</dcterms:modified>
</cp:coreProperties>
</file>